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0" r:id="rId4"/>
    <p:sldId id="266" r:id="rId5"/>
    <p:sldId id="265" r:id="rId6"/>
    <p:sldId id="268" r:id="rId7"/>
    <p:sldId id="275" r:id="rId8"/>
    <p:sldId id="276" r:id="rId9"/>
    <p:sldId id="262" r:id="rId10"/>
    <p:sldId id="259" r:id="rId11"/>
    <p:sldId id="277" r:id="rId12"/>
    <p:sldId id="279" r:id="rId13"/>
    <p:sldId id="264" r:id="rId14"/>
    <p:sldId id="269" r:id="rId15"/>
    <p:sldId id="271" r:id="rId16"/>
    <p:sldId id="272" r:id="rId17"/>
    <p:sldId id="273" r:id="rId18"/>
    <p:sldId id="278" r:id="rId19"/>
    <p:sldId id="263"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62" autoAdjust="0"/>
    <p:restoredTop sz="94660"/>
  </p:normalViewPr>
  <p:slideViewPr>
    <p:cSldViewPr snapToGrid="0">
      <p:cViewPr varScale="1">
        <p:scale>
          <a:sx n="41" d="100"/>
          <a:sy n="41" d="100"/>
        </p:scale>
        <p:origin x="60"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medium.com/do-contribute/how-social-entrepreneurs-can-help-the-environment-c321e0d3ef6e" TargetMode="External"/><Relationship Id="rId3" Type="http://schemas.openxmlformats.org/officeDocument/2006/relationships/hyperlink" Target="https://www.researchgate.net/figure/Differences-between-business-entrepreneurship-and-social-entrepreneurship_tbl1_257200841" TargetMode="External"/><Relationship Id="rId7" Type="http://schemas.openxmlformats.org/officeDocument/2006/relationships/hyperlink" Target="https://proximitydesigns.org/" TargetMode="External"/><Relationship Id="rId2" Type="http://schemas.openxmlformats.org/officeDocument/2006/relationships/hyperlink" Target="https://www.google.com/url?sa=i&amp;url=https://ironline.american.edu/blog/social-entrepreneurship-degree/&amp;psig=AOvVaw0s7A5boftWnWjy2wEIpY__&amp;ust=1604264765886000&amp;source=images&amp;cd=vfe&amp;ved=0CAIQjRxqFwoTCIjYhY7e3-wCFQAAAAAdAAAAABAU" TargetMode="External"/><Relationship Id="rId1" Type="http://schemas.openxmlformats.org/officeDocument/2006/relationships/slideLayout" Target="../slideLayouts/slideLayout2.xml"/><Relationship Id="rId6" Type="http://schemas.openxmlformats.org/officeDocument/2006/relationships/hyperlink" Target="https://en.wikipedia.org/wiki/Ashoka_(non-profit_organization)" TargetMode="External"/><Relationship Id="rId5" Type="http://schemas.openxmlformats.org/officeDocument/2006/relationships/hyperlink" Target="https://www.google.com/search?q=images+of+social+entrepreneurship&amp;sxsrf=ALeKk01MKb_sDsrmuyDgNgYp643xumow9w:1608280962572&amp;source=lnms&amp;tbm=isch&amp;sa=X&amp;ved=2ahUKEwjThOS7kdftAhXiSRUIHaeuBv4Q_AUoAXoECBAQAw&amp;biw=1075&amp;bih=647#imgrc=upZpfcnNtOmvzM" TargetMode="External"/><Relationship Id="rId4" Type="http://schemas.openxmlformats.org/officeDocument/2006/relationships/hyperlink" Target="https://link.springer.com/referenceworkentry/10.1007/978-3-319-71058-7_47-1"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4727" y="-2763910"/>
            <a:ext cx="8063346" cy="5922746"/>
          </a:xfrm>
        </p:spPr>
        <p:txBody>
          <a:bodyPr>
            <a:normAutofit/>
          </a:bodyPr>
          <a:lstStyle/>
          <a:p>
            <a:pPr algn="l"/>
            <a:r>
              <a:rPr lang="en-US" b="1" dirty="0" smtClean="0">
                <a:solidFill>
                  <a:schemeClr val="bg2">
                    <a:lumMod val="50000"/>
                  </a:schemeClr>
                </a:solidFill>
              </a:rPr>
              <a:t>Social Entrepreneurship,</a:t>
            </a:r>
            <a:r>
              <a:rPr lang="en-US" b="1" dirty="0" smtClean="0">
                <a:solidFill>
                  <a:schemeClr val="bg2">
                    <a:lumMod val="25000"/>
                  </a:schemeClr>
                </a:solidFill>
              </a:rPr>
              <a:t/>
            </a:r>
            <a:br>
              <a:rPr lang="en-US" b="1" dirty="0" smtClean="0">
                <a:solidFill>
                  <a:schemeClr val="bg2">
                    <a:lumMod val="25000"/>
                  </a:schemeClr>
                </a:solidFill>
              </a:rPr>
            </a:br>
            <a:r>
              <a:rPr lang="en-US" sz="4000" dirty="0" smtClean="0"/>
              <a:t>a tool for </a:t>
            </a:r>
            <a:r>
              <a:rPr lang="en-US" sz="4000" dirty="0" smtClean="0">
                <a:solidFill>
                  <a:srgbClr val="009900"/>
                </a:solidFill>
              </a:rPr>
              <a:t>Sustainable Development </a:t>
            </a:r>
            <a:endParaRPr lang="en-US" sz="4000" dirty="0">
              <a:solidFill>
                <a:srgbClr val="009900"/>
              </a:solidFill>
            </a:endParaRPr>
          </a:p>
        </p:txBody>
      </p:sp>
      <p:sp>
        <p:nvSpPr>
          <p:cNvPr id="3" name="Subtitle 2"/>
          <p:cNvSpPr>
            <a:spLocks noGrp="1"/>
          </p:cNvSpPr>
          <p:nvPr>
            <p:ph type="subTitle" idx="1"/>
          </p:nvPr>
        </p:nvSpPr>
        <p:spPr>
          <a:xfrm>
            <a:off x="8822244" y="0"/>
            <a:ext cx="3369755" cy="6858001"/>
          </a:xfrm>
          <a:solidFill>
            <a:schemeClr val="accent1">
              <a:lumMod val="20000"/>
              <a:lumOff val="80000"/>
            </a:schemeClr>
          </a:solidFill>
        </p:spPr>
        <p:txBody>
          <a:bodyPr>
            <a:normAutofit/>
          </a:bodyPr>
          <a:lstStyle/>
          <a:p>
            <a:pPr algn="r"/>
            <a:endParaRPr lang="en-US" sz="2800" dirty="0" smtClean="0"/>
          </a:p>
          <a:p>
            <a:pPr algn="r"/>
            <a:endParaRPr lang="en-US" sz="2800" dirty="0"/>
          </a:p>
          <a:p>
            <a:pPr algn="r"/>
            <a:endParaRPr lang="en-US" sz="2800" dirty="0" smtClean="0"/>
          </a:p>
          <a:p>
            <a:pPr algn="r"/>
            <a:endParaRPr lang="en-US" sz="2800" dirty="0"/>
          </a:p>
          <a:p>
            <a:pPr algn="r"/>
            <a:endParaRPr lang="en-US" sz="2800" dirty="0" smtClean="0"/>
          </a:p>
          <a:p>
            <a:pPr algn="r"/>
            <a:endParaRPr lang="en-US" sz="2800" dirty="0"/>
          </a:p>
          <a:p>
            <a:pPr algn="r"/>
            <a:endParaRPr lang="en-US" sz="2800" dirty="0" smtClean="0"/>
          </a:p>
          <a:p>
            <a:pPr algn="r"/>
            <a:endParaRPr lang="en-US" sz="2800" dirty="0"/>
          </a:p>
          <a:p>
            <a:pPr algn="r"/>
            <a:endParaRPr lang="en-US" sz="2800" dirty="0" smtClean="0"/>
          </a:p>
          <a:p>
            <a:pPr algn="r"/>
            <a:endParaRPr lang="en-US" sz="2800" dirty="0"/>
          </a:p>
          <a:p>
            <a:pPr algn="r"/>
            <a:r>
              <a:rPr lang="en-US" sz="2800" dirty="0" smtClean="0"/>
              <a:t>Victor </a:t>
            </a:r>
            <a:r>
              <a:rPr lang="en-US" sz="2800" dirty="0" err="1" smtClean="0"/>
              <a:t>Fabunmi</a:t>
            </a:r>
            <a:endParaRPr lang="en-US" sz="2800" dirty="0" smtClean="0"/>
          </a:p>
          <a:p>
            <a:pPr algn="r"/>
            <a:r>
              <a:rPr lang="en-US" sz="2800" dirty="0" err="1" smtClean="0"/>
              <a:t>SRAD</a:t>
            </a:r>
            <a:r>
              <a:rPr lang="en-US" sz="2800" dirty="0" err="1" smtClean="0">
                <a:solidFill>
                  <a:srgbClr val="009900"/>
                </a:solidFill>
              </a:rPr>
              <a:t>e</a:t>
            </a:r>
            <a:r>
              <a:rPr lang="en-US" sz="2800" dirty="0" err="1" smtClean="0"/>
              <a:t>V</a:t>
            </a:r>
            <a:r>
              <a:rPr lang="en-US" sz="2800" dirty="0" smtClean="0"/>
              <a:t> Nigeria</a:t>
            </a:r>
            <a:endParaRPr lang="en-US" sz="2800" dirty="0"/>
          </a:p>
        </p:txBody>
      </p:sp>
    </p:spTree>
    <p:extLst>
      <p:ext uri="{BB962C8B-B14F-4D97-AF65-F5344CB8AC3E}">
        <p14:creationId xmlns:p14="http://schemas.microsoft.com/office/powerpoint/2010/main" val="1408175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91491" y="1586201"/>
            <a:ext cx="10363200" cy="3006581"/>
          </a:xfrm>
        </p:spPr>
        <p:txBody>
          <a:bodyPr>
            <a:normAutofit/>
          </a:bodyPr>
          <a:lstStyle/>
          <a:p>
            <a:r>
              <a:rPr lang="en-US" sz="3000" dirty="0" smtClean="0"/>
              <a:t>‘</a:t>
            </a:r>
            <a:r>
              <a:rPr lang="en-US" sz="3400" i="1" dirty="0" smtClean="0"/>
              <a:t>Social entrepreneurs are not content just to give a fish or teach how to fish. They will not rest until they have revolutionized the entire fishing industry</a:t>
            </a:r>
            <a:r>
              <a:rPr lang="en-US" sz="3400" dirty="0" smtClean="0"/>
              <a:t>’.</a:t>
            </a:r>
          </a:p>
          <a:p>
            <a:endParaRPr lang="en-US" sz="3000" dirty="0" smtClean="0"/>
          </a:p>
          <a:p>
            <a:r>
              <a:rPr lang="en-US" sz="3000" dirty="0" smtClean="0"/>
              <a:t>Bill Drayton</a:t>
            </a:r>
            <a:endParaRPr lang="en-US" sz="3000" dirty="0"/>
          </a:p>
        </p:txBody>
      </p:sp>
    </p:spTree>
    <p:extLst>
      <p:ext uri="{BB962C8B-B14F-4D97-AF65-F5344CB8AC3E}">
        <p14:creationId xmlns:p14="http://schemas.microsoft.com/office/powerpoint/2010/main" val="34453506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0" y="427472"/>
            <a:ext cx="6857999" cy="6181147"/>
          </a:xfrm>
        </p:spPr>
        <p:txBody>
          <a:bodyPr>
            <a:normAutofit/>
          </a:bodyPr>
          <a:lstStyle/>
          <a:p>
            <a:pPr marL="0" indent="0">
              <a:buNone/>
            </a:pPr>
            <a:r>
              <a:rPr lang="en-US" sz="3000" b="1" dirty="0" smtClean="0"/>
              <a:t>Entrepreneurship/ Entrepreneur:</a:t>
            </a:r>
          </a:p>
          <a:p>
            <a:r>
              <a:rPr lang="en-US" dirty="0" smtClean="0"/>
              <a:t>According to </a:t>
            </a:r>
            <a:r>
              <a:rPr lang="en-US" b="1" dirty="0"/>
              <a:t>Jean-Baptiste </a:t>
            </a:r>
            <a:r>
              <a:rPr lang="en-US" b="1" dirty="0" smtClean="0"/>
              <a:t>Say</a:t>
            </a:r>
          </a:p>
          <a:p>
            <a:pPr marL="0" indent="0">
              <a:buNone/>
            </a:pPr>
            <a:r>
              <a:rPr lang="en-US" dirty="0" smtClean="0"/>
              <a:t>Shifts of economic </a:t>
            </a:r>
            <a:r>
              <a:rPr lang="en-US" dirty="0"/>
              <a:t>resources out of an area of lower </a:t>
            </a:r>
            <a:r>
              <a:rPr lang="en-US" dirty="0" smtClean="0"/>
              <a:t>into higher productivity </a:t>
            </a:r>
            <a:r>
              <a:rPr lang="en-US" dirty="0"/>
              <a:t>and greater </a:t>
            </a:r>
            <a:r>
              <a:rPr lang="en-US" dirty="0" smtClean="0"/>
              <a:t>yield.</a:t>
            </a:r>
          </a:p>
          <a:p>
            <a:pPr marL="0" indent="0">
              <a:buNone/>
            </a:pPr>
            <a:r>
              <a:rPr lang="en-US" dirty="0"/>
              <a:t>-</a:t>
            </a:r>
            <a:r>
              <a:rPr lang="en-US" dirty="0" smtClean="0"/>
              <a:t>French </a:t>
            </a:r>
            <a:r>
              <a:rPr lang="en-US" b="1" dirty="0" smtClean="0"/>
              <a:t>concept of value </a:t>
            </a:r>
            <a:r>
              <a:rPr lang="en-US" b="1" dirty="0"/>
              <a:t>creation</a:t>
            </a:r>
            <a:r>
              <a:rPr lang="en-US" dirty="0" smtClean="0"/>
              <a:t>.</a:t>
            </a:r>
          </a:p>
          <a:p>
            <a:r>
              <a:rPr lang="en-US" dirty="0" smtClean="0"/>
              <a:t>Schumpeter- the </a:t>
            </a:r>
            <a:r>
              <a:rPr lang="en-US" dirty="0"/>
              <a:t>entrepreneur as an agent of change within the larger economy. </a:t>
            </a:r>
            <a:r>
              <a:rPr lang="en-US" i="1" dirty="0" smtClean="0">
                <a:solidFill>
                  <a:schemeClr val="accent5">
                    <a:lumMod val="60000"/>
                    <a:lumOff val="40000"/>
                  </a:schemeClr>
                </a:solidFill>
              </a:rPr>
              <a:t>Innovational/ Revolutionary</a:t>
            </a:r>
            <a:endParaRPr lang="en-US" dirty="0" smtClean="0">
              <a:solidFill>
                <a:schemeClr val="accent5">
                  <a:lumMod val="60000"/>
                  <a:lumOff val="40000"/>
                </a:schemeClr>
              </a:solidFill>
            </a:endParaRPr>
          </a:p>
          <a:p>
            <a:r>
              <a:rPr lang="en-US" dirty="0" smtClean="0"/>
              <a:t>Peter Drucker- as </a:t>
            </a:r>
            <a:r>
              <a:rPr lang="en-US" dirty="0"/>
              <a:t>canny and committed </a:t>
            </a:r>
            <a:r>
              <a:rPr lang="en-US" dirty="0" smtClean="0"/>
              <a:t>exploiter </a:t>
            </a:r>
            <a:r>
              <a:rPr lang="en-US" dirty="0"/>
              <a:t>of </a:t>
            </a:r>
            <a:r>
              <a:rPr lang="en-US" dirty="0" smtClean="0"/>
              <a:t>change within the economy. </a:t>
            </a:r>
            <a:r>
              <a:rPr lang="en-US" dirty="0"/>
              <a:t>According to Drucker, “the entrepreneur always searches for change, responds to it, and exploits it as an </a:t>
            </a:r>
            <a:r>
              <a:rPr lang="en-US" dirty="0" smtClean="0"/>
              <a:t>opportunity.” </a:t>
            </a:r>
            <a:r>
              <a:rPr lang="en-US" i="1" dirty="0" smtClean="0">
                <a:solidFill>
                  <a:schemeClr val="accent5">
                    <a:lumMod val="60000"/>
                    <a:lumOff val="40000"/>
                  </a:schemeClr>
                </a:solidFill>
              </a:rPr>
              <a:t>Adaptive</a:t>
            </a:r>
          </a:p>
          <a:p>
            <a:pPr marL="0" indent="0">
              <a:buNone/>
            </a:pPr>
            <a:endParaRPr lang="en-US" dirty="0"/>
          </a:p>
          <a:p>
            <a:endParaRPr lang="en-US" dirty="0"/>
          </a:p>
        </p:txBody>
      </p:sp>
      <p:sp>
        <p:nvSpPr>
          <p:cNvPr id="2" name="Rectangle 1"/>
          <p:cNvSpPr/>
          <p:nvPr/>
        </p:nvSpPr>
        <p:spPr>
          <a:xfrm>
            <a:off x="51955" y="681327"/>
            <a:ext cx="4322618" cy="56734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180109" y="1233488"/>
            <a:ext cx="4066309" cy="5121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000" b="1" dirty="0" smtClean="0"/>
              <a:t>What is entrepreneurship</a:t>
            </a:r>
            <a:r>
              <a:rPr lang="en-US" sz="3000" b="1" dirty="0"/>
              <a:t>?</a:t>
            </a:r>
            <a:r>
              <a:rPr lang="en-US" sz="3000" b="1" dirty="0" smtClean="0"/>
              <a:t> </a:t>
            </a:r>
          </a:p>
          <a:p>
            <a:pPr marL="0" indent="0">
              <a:buFont typeface="Arial" panose="020B0604020202020204" pitchFamily="34" charset="0"/>
              <a:buNone/>
            </a:pPr>
            <a:endParaRPr lang="en-US" sz="3000" b="1" dirty="0"/>
          </a:p>
          <a:p>
            <a:pPr marL="0" indent="0">
              <a:buFont typeface="Arial" panose="020B0604020202020204" pitchFamily="34" charset="0"/>
              <a:buNone/>
            </a:pPr>
            <a:endParaRPr lang="en-US" sz="3000" b="1" dirty="0" smtClean="0"/>
          </a:p>
          <a:p>
            <a:pPr marL="0" indent="0">
              <a:buFont typeface="Arial" panose="020B0604020202020204" pitchFamily="34" charset="0"/>
              <a:buNone/>
            </a:pPr>
            <a:r>
              <a:rPr lang="en-US" sz="3000" b="1" dirty="0" smtClean="0"/>
              <a:t>Who is an entrepreneur:</a:t>
            </a:r>
          </a:p>
        </p:txBody>
      </p:sp>
    </p:spTree>
    <p:extLst>
      <p:ext uri="{BB962C8B-B14F-4D97-AF65-F5344CB8AC3E}">
        <p14:creationId xmlns:p14="http://schemas.microsoft.com/office/powerpoint/2010/main" val="11917968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of an entrepreneur</a:t>
            </a:r>
            <a:endParaRPr lang="en-US" dirty="0"/>
          </a:p>
        </p:txBody>
      </p:sp>
      <p:sp>
        <p:nvSpPr>
          <p:cNvPr id="3" name="Content Placeholder 2"/>
          <p:cNvSpPr>
            <a:spLocks noGrp="1"/>
          </p:cNvSpPr>
          <p:nvPr>
            <p:ph idx="1"/>
          </p:nvPr>
        </p:nvSpPr>
        <p:spPr/>
        <p:txBody>
          <a:bodyPr/>
          <a:lstStyle/>
          <a:p>
            <a:r>
              <a:rPr lang="en-US" b="1" dirty="0" smtClean="0"/>
              <a:t>Creative thinker- </a:t>
            </a:r>
            <a:r>
              <a:rPr lang="en-US" dirty="0"/>
              <a:t>finds a wholly new way of approaching the </a:t>
            </a:r>
            <a:r>
              <a:rPr lang="en-US" dirty="0" smtClean="0"/>
              <a:t>problem</a:t>
            </a:r>
          </a:p>
          <a:p>
            <a:r>
              <a:rPr lang="en-US" b="1" dirty="0" smtClean="0"/>
              <a:t>Acts directly </a:t>
            </a:r>
          </a:p>
          <a:p>
            <a:r>
              <a:rPr lang="en-US" b="1" dirty="0" smtClean="0"/>
              <a:t>Courage - </a:t>
            </a:r>
            <a:r>
              <a:rPr lang="en-US" dirty="0"/>
              <a:t>This often requires entrepreneurs to take big risks and do things that others think are unwise, or even </a:t>
            </a:r>
            <a:r>
              <a:rPr lang="en-US" dirty="0" smtClean="0"/>
              <a:t>undoable</a:t>
            </a:r>
          </a:p>
          <a:p>
            <a:r>
              <a:rPr lang="en-US" b="1" dirty="0"/>
              <a:t>F</a:t>
            </a:r>
            <a:r>
              <a:rPr lang="en-US" b="1" dirty="0" smtClean="0"/>
              <a:t>ortitude</a:t>
            </a:r>
            <a:r>
              <a:rPr lang="en-US" b="1" dirty="0"/>
              <a:t> </a:t>
            </a:r>
            <a:r>
              <a:rPr lang="en-US" dirty="0"/>
              <a:t>to drive their creative solutions through to fruition and market adoption</a:t>
            </a:r>
            <a:endParaRPr lang="en-US" b="1" dirty="0"/>
          </a:p>
        </p:txBody>
      </p:sp>
    </p:spTree>
    <p:extLst>
      <p:ext uri="{BB962C8B-B14F-4D97-AF65-F5344CB8AC3E}">
        <p14:creationId xmlns:p14="http://schemas.microsoft.com/office/powerpoint/2010/main" val="1486483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42434" y="1124039"/>
            <a:ext cx="8592892" cy="4310768"/>
          </a:xfrm>
          <a:prstGeom prst="rect">
            <a:avLst/>
          </a:prstGeom>
        </p:spPr>
      </p:pic>
    </p:spTree>
    <p:extLst>
      <p:ext uri="{BB962C8B-B14F-4D97-AF65-F5344CB8AC3E}">
        <p14:creationId xmlns:p14="http://schemas.microsoft.com/office/powerpoint/2010/main" val="4286130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6580"/>
            <a:ext cx="10515600" cy="1325563"/>
          </a:xfrm>
        </p:spPr>
        <p:txBody>
          <a:bodyPr/>
          <a:lstStyle/>
          <a:p>
            <a:r>
              <a:rPr lang="en-US" dirty="0" smtClean="0"/>
              <a:t>What is Social </a:t>
            </a:r>
            <a:r>
              <a:rPr lang="en-US" dirty="0"/>
              <a:t>E</a:t>
            </a:r>
            <a:r>
              <a:rPr lang="en-US" dirty="0" smtClean="0"/>
              <a:t>ntrepreneurship (SE)?</a:t>
            </a:r>
            <a:endParaRPr lang="en-US" dirty="0"/>
          </a:p>
        </p:txBody>
      </p:sp>
      <p:sp>
        <p:nvSpPr>
          <p:cNvPr id="3" name="Content Placeholder 2"/>
          <p:cNvSpPr>
            <a:spLocks noGrp="1"/>
          </p:cNvSpPr>
          <p:nvPr>
            <p:ph idx="1"/>
          </p:nvPr>
        </p:nvSpPr>
        <p:spPr>
          <a:xfrm>
            <a:off x="838200" y="1714788"/>
            <a:ext cx="10515600" cy="4769139"/>
          </a:xfrm>
        </p:spPr>
        <p:txBody>
          <a:bodyPr>
            <a:normAutofit fontScale="92500" lnSpcReduction="10000"/>
          </a:bodyPr>
          <a:lstStyle/>
          <a:p>
            <a:pPr marL="0" indent="0">
              <a:buNone/>
            </a:pPr>
            <a:r>
              <a:rPr lang="en-US" sz="3200" dirty="0" smtClean="0"/>
              <a:t>It is a concept that merges these 3 components</a:t>
            </a:r>
          </a:p>
          <a:p>
            <a:r>
              <a:rPr lang="en-US" dirty="0" smtClean="0"/>
              <a:t>identifying </a:t>
            </a:r>
            <a:r>
              <a:rPr lang="en-US" dirty="0"/>
              <a:t>a stable but inherently unjust </a:t>
            </a:r>
            <a:r>
              <a:rPr lang="en-US"/>
              <a:t>equilibrium </a:t>
            </a:r>
            <a:r>
              <a:rPr lang="en-US" smtClean="0"/>
              <a:t>- causes </a:t>
            </a:r>
            <a:r>
              <a:rPr lang="en-US" dirty="0"/>
              <a:t>the exclusion, marginalization, or suffering of a segment of humanity that lacks the financial means or political clout to achieve any transformative benefit on its own; </a:t>
            </a:r>
          </a:p>
          <a:p>
            <a:r>
              <a:rPr lang="en-US" dirty="0" smtClean="0"/>
              <a:t> </a:t>
            </a:r>
            <a:r>
              <a:rPr lang="en-US" dirty="0"/>
              <a:t>identifying an opportunity in this unjust equilibrium, developing a social value proposition, and bringing to bear inspiration, creativity, direct action, courage, and fortitude, thereby challenging the stable state’s hegemony; </a:t>
            </a:r>
          </a:p>
          <a:p>
            <a:r>
              <a:rPr lang="en-US" dirty="0" smtClean="0"/>
              <a:t>forging </a:t>
            </a:r>
            <a:r>
              <a:rPr lang="en-US" dirty="0"/>
              <a:t>a new, stable equilibrium that releases trapped potential or alleviates the suffering of the targeted group, and through imitation and the creation of a stable ecosystem around the new equilibrium ensuring a better future for the targeted group and even society at large.</a:t>
            </a:r>
          </a:p>
          <a:p>
            <a:endParaRPr lang="en-US" dirty="0"/>
          </a:p>
        </p:txBody>
      </p:sp>
    </p:spTree>
    <p:extLst>
      <p:ext uri="{BB962C8B-B14F-4D97-AF65-F5344CB8AC3E}">
        <p14:creationId xmlns:p14="http://schemas.microsoft.com/office/powerpoint/2010/main" val="3107927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a social entrepreneur?</a:t>
            </a:r>
            <a:endParaRPr lang="en-US" dirty="0"/>
          </a:p>
        </p:txBody>
      </p:sp>
      <p:sp>
        <p:nvSpPr>
          <p:cNvPr id="3" name="Content Placeholder 2"/>
          <p:cNvSpPr>
            <a:spLocks noGrp="1"/>
          </p:cNvSpPr>
          <p:nvPr>
            <p:ph idx="1"/>
          </p:nvPr>
        </p:nvSpPr>
        <p:spPr/>
        <p:txBody>
          <a:bodyPr/>
          <a:lstStyle/>
          <a:p>
            <a:pPr marL="0" indent="0">
              <a:buNone/>
            </a:pPr>
            <a:r>
              <a:rPr lang="en-US" dirty="0"/>
              <a:t>The social entrepreneur is a mission-driven individual who uses a set of entrepreneurial </a:t>
            </a:r>
            <a:r>
              <a:rPr lang="en-US" dirty="0" err="1"/>
              <a:t>behaviours</a:t>
            </a:r>
            <a:r>
              <a:rPr lang="en-US" dirty="0"/>
              <a:t> to deliver a social value to the less privileged, all through an entrepreneurially oriented entity that is financially independent, self-sufficient, or sustainable.</a:t>
            </a:r>
          </a:p>
        </p:txBody>
      </p:sp>
    </p:spTree>
    <p:extLst>
      <p:ext uri="{BB962C8B-B14F-4D97-AF65-F5344CB8AC3E}">
        <p14:creationId xmlns:p14="http://schemas.microsoft.com/office/powerpoint/2010/main" val="543945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Boundaries of SE</a:t>
            </a:r>
            <a:endParaRPr lang="en-US" dirty="0"/>
          </a:p>
        </p:txBody>
      </p:sp>
      <p:sp>
        <p:nvSpPr>
          <p:cNvPr id="8" name="Content Placeholder 7"/>
          <p:cNvSpPr>
            <a:spLocks noGrp="1"/>
          </p:cNvSpPr>
          <p:nvPr>
            <p:ph idx="1"/>
          </p:nvPr>
        </p:nvSpPr>
        <p:spPr/>
        <p:txBody>
          <a:bodyPr/>
          <a:lstStyle/>
          <a:p>
            <a:endParaRPr lang="en-US"/>
          </a:p>
        </p:txBody>
      </p:sp>
      <p:pic>
        <p:nvPicPr>
          <p:cNvPr id="9" name="Picture 8"/>
          <p:cNvPicPr>
            <a:picLocks noChangeAspect="1"/>
          </p:cNvPicPr>
          <p:nvPr/>
        </p:nvPicPr>
        <p:blipFill>
          <a:blip r:embed="rId2"/>
          <a:stretch>
            <a:fillRect/>
          </a:stretch>
        </p:blipFill>
        <p:spPr>
          <a:xfrm>
            <a:off x="838199" y="1673960"/>
            <a:ext cx="10515601" cy="4351338"/>
          </a:xfrm>
          <a:prstGeom prst="rect">
            <a:avLst/>
          </a:prstGeom>
        </p:spPr>
      </p:pic>
      <p:sp>
        <p:nvSpPr>
          <p:cNvPr id="10" name="Rectangle 9"/>
          <p:cNvSpPr/>
          <p:nvPr/>
        </p:nvSpPr>
        <p:spPr>
          <a:xfrm>
            <a:off x="838199" y="6176963"/>
            <a:ext cx="9520452" cy="646331"/>
          </a:xfrm>
          <a:prstGeom prst="rect">
            <a:avLst/>
          </a:prstGeom>
        </p:spPr>
        <p:txBody>
          <a:bodyPr wrap="square">
            <a:spAutoFit/>
          </a:bodyPr>
          <a:lstStyle/>
          <a:p>
            <a:r>
              <a:rPr lang="en-US" dirty="0">
                <a:solidFill>
                  <a:srgbClr val="666666"/>
                </a:solidFill>
                <a:latin typeface="Verdana" panose="020B0604030504040204" pitchFamily="34" charset="0"/>
              </a:rPr>
              <a:t>The entrepreneurship spectrum illustrating the boundaries of social entrepreneurship</a:t>
            </a:r>
            <a:endParaRPr lang="en-US" dirty="0"/>
          </a:p>
        </p:txBody>
      </p:sp>
    </p:spTree>
    <p:extLst>
      <p:ext uri="{BB962C8B-B14F-4D97-AF65-F5344CB8AC3E}">
        <p14:creationId xmlns:p14="http://schemas.microsoft.com/office/powerpoint/2010/main" val="1179455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8087"/>
            <a:ext cx="10515600" cy="1325563"/>
          </a:xfrm>
        </p:spPr>
        <p:txBody>
          <a:bodyPr/>
          <a:lstStyle/>
          <a:p>
            <a:r>
              <a:rPr lang="en-US" dirty="0" smtClean="0"/>
              <a:t>Difference between business and social entrepreneurship </a:t>
            </a:r>
            <a:endParaRPr lang="en-US" dirty="0"/>
          </a:p>
        </p:txBody>
      </p:sp>
      <p:sp>
        <p:nvSpPr>
          <p:cNvPr id="3" name="Content Placeholder 2"/>
          <p:cNvSpPr>
            <a:spLocks noGrp="1"/>
          </p:cNvSpPr>
          <p:nvPr>
            <p:ph idx="1"/>
          </p:nvPr>
        </p:nvSpPr>
        <p:spPr>
          <a:xfrm>
            <a:off x="304800" y="1659369"/>
            <a:ext cx="11049000" cy="4351338"/>
          </a:xfrm>
        </p:spPr>
        <p:txBody>
          <a:bodyPr>
            <a:normAutofit/>
          </a:bodyPr>
          <a:lstStyle/>
          <a:p>
            <a:pPr marL="0" indent="0">
              <a:buNone/>
            </a:pPr>
            <a:r>
              <a:rPr lang="en-US" sz="2600" dirty="0"/>
              <a:t>The differences </a:t>
            </a:r>
            <a:r>
              <a:rPr lang="en-US" sz="2600" dirty="0" smtClean="0"/>
              <a:t>lie </a:t>
            </a:r>
            <a:r>
              <a:rPr lang="en-US" sz="2600" dirty="0"/>
              <a:t>in their </a:t>
            </a:r>
            <a:r>
              <a:rPr lang="en-US" sz="2600" b="1" i="1" dirty="0"/>
              <a:t>actions</a:t>
            </a:r>
            <a:r>
              <a:rPr lang="en-US" sz="2600" b="1" dirty="0"/>
              <a:t> </a:t>
            </a:r>
            <a:r>
              <a:rPr lang="en-US" sz="2600" dirty="0" smtClean="0"/>
              <a:t>and</a:t>
            </a:r>
            <a:r>
              <a:rPr lang="en-US" sz="2600" dirty="0"/>
              <a:t> </a:t>
            </a:r>
            <a:r>
              <a:rPr lang="en-US" sz="2600" b="1" i="1" dirty="0"/>
              <a:t>motives</a:t>
            </a:r>
            <a:r>
              <a:rPr lang="en-US" sz="2600" dirty="0"/>
              <a:t>. </a:t>
            </a:r>
            <a:endParaRPr lang="en-US" sz="2600" dirty="0" smtClean="0"/>
          </a:p>
          <a:p>
            <a:pPr marL="0" indent="0">
              <a:buNone/>
            </a:pPr>
            <a:r>
              <a:rPr lang="en-US" sz="2600" dirty="0" smtClean="0"/>
              <a:t>Social </a:t>
            </a:r>
            <a:r>
              <a:rPr lang="en-US" sz="2600" dirty="0"/>
              <a:t>entrepreneurs concentrate more on transforming the approaches of modern society for the good of the community and the environment, whilst business entrepreneurs concentrate a lot more on the income and wealth-building aspect of things.</a:t>
            </a:r>
          </a:p>
        </p:txBody>
      </p:sp>
      <p:graphicFrame>
        <p:nvGraphicFramePr>
          <p:cNvPr id="4" name="Table 3"/>
          <p:cNvGraphicFramePr>
            <a:graphicFrameLocks noGrp="1"/>
          </p:cNvGraphicFramePr>
          <p:nvPr>
            <p:extLst>
              <p:ext uri="{D42A27DB-BD31-4B8C-83A1-F6EECF244321}">
                <p14:modId xmlns:p14="http://schemas.microsoft.com/office/powerpoint/2010/main" val="3634287923"/>
              </p:ext>
            </p:extLst>
          </p:nvPr>
        </p:nvGraphicFramePr>
        <p:xfrm>
          <a:off x="312421" y="3803071"/>
          <a:ext cx="11041379" cy="2956560"/>
        </p:xfrm>
        <a:graphic>
          <a:graphicData uri="http://schemas.openxmlformats.org/drawingml/2006/table">
            <a:tbl>
              <a:tblPr firstRow="1" bandRow="1">
                <a:tableStyleId>{5C22544A-7EE6-4342-B048-85BDC9FD1C3A}</a:tableStyleId>
              </a:tblPr>
              <a:tblGrid>
                <a:gridCol w="622762"/>
                <a:gridCol w="4717473"/>
                <a:gridCol w="5701144"/>
              </a:tblGrid>
              <a:tr h="548640">
                <a:tc>
                  <a:txBody>
                    <a:bodyPr/>
                    <a:lstStyle/>
                    <a:p>
                      <a:r>
                        <a:rPr lang="en-US" sz="2200" dirty="0" smtClean="0"/>
                        <a:t>S/N</a:t>
                      </a:r>
                      <a:endParaRPr lang="en-US" sz="2200" dirty="0"/>
                    </a:p>
                  </a:txBody>
                  <a:tcPr/>
                </a:tc>
                <a:tc>
                  <a:txBody>
                    <a:bodyPr/>
                    <a:lstStyle/>
                    <a:p>
                      <a:r>
                        <a:rPr lang="en-US" sz="2200" dirty="0" smtClean="0"/>
                        <a:t>Business  entrepreneurship</a:t>
                      </a:r>
                      <a:r>
                        <a:rPr lang="en-US" sz="2200" baseline="0" dirty="0" smtClean="0"/>
                        <a:t> </a:t>
                      </a:r>
                      <a:endParaRPr lang="en-US" sz="2200" dirty="0"/>
                    </a:p>
                  </a:txBody>
                  <a:tcPr/>
                </a:tc>
                <a:tc>
                  <a:txBody>
                    <a:bodyPr/>
                    <a:lstStyle/>
                    <a:p>
                      <a:r>
                        <a:rPr lang="en-US" sz="2200" dirty="0" smtClean="0"/>
                        <a:t>Social entrepreneurship</a:t>
                      </a:r>
                      <a:endParaRPr lang="en-US" sz="2200" dirty="0"/>
                    </a:p>
                  </a:txBody>
                  <a:tcPr/>
                </a:tc>
              </a:tr>
              <a:tr h="548640">
                <a:tc>
                  <a:txBody>
                    <a:bodyPr/>
                    <a:lstStyle/>
                    <a:p>
                      <a:r>
                        <a:rPr lang="en-US" sz="2200" dirty="0" smtClean="0"/>
                        <a:t>1.</a:t>
                      </a:r>
                      <a:endParaRPr lang="en-US" sz="2200" dirty="0"/>
                    </a:p>
                  </a:txBody>
                  <a:tcPr/>
                </a:tc>
                <a:tc>
                  <a:txBody>
                    <a:bodyPr/>
                    <a:lstStyle/>
                    <a:p>
                      <a:r>
                        <a:rPr lang="en-US" sz="2200" dirty="0" smtClean="0"/>
                        <a:t>It is individual</a:t>
                      </a:r>
                      <a:endParaRPr lang="en-US" sz="2200" dirty="0"/>
                    </a:p>
                  </a:txBody>
                  <a:tcPr/>
                </a:tc>
                <a:tc>
                  <a:txBody>
                    <a:bodyPr/>
                    <a:lstStyle/>
                    <a:p>
                      <a:r>
                        <a:rPr lang="en-US" sz="2200" dirty="0" smtClean="0"/>
                        <a:t>It is collective</a:t>
                      </a:r>
                      <a:endParaRPr lang="en-US" sz="2200" dirty="0"/>
                    </a:p>
                  </a:txBody>
                  <a:tcPr/>
                </a:tc>
              </a:tr>
              <a:tr h="548640">
                <a:tc>
                  <a:txBody>
                    <a:bodyPr/>
                    <a:lstStyle/>
                    <a:p>
                      <a:r>
                        <a:rPr lang="en-US" sz="2200" dirty="0" smtClean="0"/>
                        <a:t>2.</a:t>
                      </a:r>
                      <a:endParaRPr lang="en-US" sz="2200" dirty="0"/>
                    </a:p>
                  </a:txBody>
                  <a:tcPr/>
                </a:tc>
                <a:tc>
                  <a:txBody>
                    <a:bodyPr/>
                    <a:lstStyle/>
                    <a:p>
                      <a:r>
                        <a:rPr lang="en-US" sz="2200" dirty="0" smtClean="0"/>
                        <a:t>Its seeks to satisfy customer needs and expand business potentials</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It respects the vulnerable</a:t>
                      </a:r>
                      <a:r>
                        <a:rPr lang="en-US" sz="2200" baseline="0" dirty="0" smtClean="0"/>
                        <a:t> so as promote their quality of life</a:t>
                      </a:r>
                      <a:endParaRPr lang="en-US" sz="2200" dirty="0" smtClean="0"/>
                    </a:p>
                  </a:txBody>
                  <a:tcPr/>
                </a:tc>
              </a:tr>
              <a:tr h="548640">
                <a:tc>
                  <a:txBody>
                    <a:bodyPr/>
                    <a:lstStyle/>
                    <a:p>
                      <a:r>
                        <a:rPr lang="en-US" sz="2200" dirty="0" smtClean="0"/>
                        <a:t>3</a:t>
                      </a:r>
                      <a:endParaRPr lang="en-US" sz="2200" dirty="0"/>
                    </a:p>
                  </a:txBody>
                  <a:tcPr/>
                </a:tc>
                <a:tc>
                  <a:txBody>
                    <a:bodyPr/>
                    <a:lstStyle/>
                    <a:p>
                      <a:r>
                        <a:rPr lang="en-US" sz="2200" dirty="0" smtClean="0"/>
                        <a:t>Its success is measured by its profit</a:t>
                      </a:r>
                      <a:endParaRPr lang="en-US" sz="2200" dirty="0"/>
                    </a:p>
                  </a:txBody>
                  <a:tcPr/>
                </a:tc>
                <a:tc>
                  <a:txBody>
                    <a:bodyPr/>
                    <a:lstStyle/>
                    <a:p>
                      <a:r>
                        <a:rPr lang="en-US" sz="2200" dirty="0" smtClean="0"/>
                        <a:t>Success is</a:t>
                      </a:r>
                      <a:r>
                        <a:rPr lang="en-US" sz="2200" baseline="0" dirty="0" smtClean="0"/>
                        <a:t> measured by its social impact </a:t>
                      </a:r>
                      <a:endParaRPr lang="en-US" sz="2200" dirty="0"/>
                    </a:p>
                  </a:txBody>
                  <a:tcPr/>
                </a:tc>
              </a:tr>
              <a:tr h="548640">
                <a:tc>
                  <a:txBody>
                    <a:bodyPr/>
                    <a:lstStyle/>
                    <a:p>
                      <a:r>
                        <a:rPr lang="en-US" sz="2200" dirty="0" smtClean="0"/>
                        <a:t>4</a:t>
                      </a:r>
                      <a:endParaRPr lang="en-US" sz="2200" dirty="0"/>
                    </a:p>
                  </a:txBody>
                  <a:tcPr/>
                </a:tc>
                <a:tc>
                  <a:txBody>
                    <a:bodyPr/>
                    <a:lstStyle/>
                    <a:p>
                      <a:r>
                        <a:rPr lang="en-US" sz="2200" dirty="0" smtClean="0"/>
                        <a:t>Its focus is the market</a:t>
                      </a:r>
                      <a:endParaRPr lang="en-US" sz="2200" dirty="0"/>
                    </a:p>
                  </a:txBody>
                  <a:tcPr/>
                </a:tc>
                <a:tc>
                  <a:txBody>
                    <a:bodyPr/>
                    <a:lstStyle/>
                    <a:p>
                      <a:r>
                        <a:rPr lang="en-US" sz="2200" dirty="0" smtClean="0"/>
                        <a:t>Focuses</a:t>
                      </a:r>
                      <a:r>
                        <a:rPr lang="en-US" sz="2200" baseline="0" dirty="0" smtClean="0"/>
                        <a:t> on solution to social problems</a:t>
                      </a:r>
                      <a:endParaRPr lang="en-US" sz="2200" dirty="0"/>
                    </a:p>
                  </a:txBody>
                  <a:tcPr/>
                </a:tc>
              </a:tr>
            </a:tbl>
          </a:graphicData>
        </a:graphic>
      </p:graphicFrame>
    </p:spTree>
    <p:extLst>
      <p:ext uri="{BB962C8B-B14F-4D97-AF65-F5344CB8AC3E}">
        <p14:creationId xmlns:p14="http://schemas.microsoft.com/office/powerpoint/2010/main" val="2580458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social entrepreneur</a:t>
            </a:r>
            <a:endParaRPr lang="en-US" dirty="0"/>
          </a:p>
        </p:txBody>
      </p:sp>
      <p:sp>
        <p:nvSpPr>
          <p:cNvPr id="3" name="Content Placeholder 2"/>
          <p:cNvSpPr>
            <a:spLocks noGrp="1"/>
          </p:cNvSpPr>
          <p:nvPr>
            <p:ph idx="1"/>
          </p:nvPr>
        </p:nvSpPr>
        <p:spPr/>
        <p:txBody>
          <a:bodyPr>
            <a:normAutofit/>
          </a:bodyPr>
          <a:lstStyle/>
          <a:p>
            <a:r>
              <a:rPr lang="en-US" dirty="0"/>
              <a:t>Muhammad </a:t>
            </a:r>
            <a:r>
              <a:rPr lang="en-US" dirty="0" err="1"/>
              <a:t>Yunus</a:t>
            </a:r>
            <a:r>
              <a:rPr lang="en-US" dirty="0"/>
              <a:t>, founder of the </a:t>
            </a:r>
            <a:r>
              <a:rPr lang="en-US" dirty="0" err="1"/>
              <a:t>Grameen</a:t>
            </a:r>
            <a:r>
              <a:rPr lang="en-US" dirty="0"/>
              <a:t> Bank and father of microcredit, provides a classic example of social entrepreneurship. </a:t>
            </a:r>
            <a:endParaRPr lang="en-US" dirty="0" smtClean="0"/>
          </a:p>
          <a:p>
            <a:r>
              <a:rPr lang="en-US" dirty="0"/>
              <a:t>Victoria </a:t>
            </a:r>
            <a:r>
              <a:rPr lang="en-US" dirty="0" smtClean="0"/>
              <a:t>Hale a pharmacist, created </a:t>
            </a:r>
            <a:r>
              <a:rPr lang="en-US" dirty="0"/>
              <a:t>the Institute for </a:t>
            </a:r>
            <a:r>
              <a:rPr lang="en-US" dirty="0" err="1"/>
              <a:t>OneWorld</a:t>
            </a:r>
            <a:r>
              <a:rPr lang="en-US" dirty="0"/>
              <a:t> </a:t>
            </a:r>
            <a:r>
              <a:rPr lang="en-US" dirty="0" smtClean="0"/>
              <a:t>Health.</a:t>
            </a:r>
          </a:p>
          <a:p>
            <a:endParaRPr lang="en-US" dirty="0"/>
          </a:p>
          <a:p>
            <a:endParaRPr lang="en-US" dirty="0" smtClean="0"/>
          </a:p>
          <a:p>
            <a:pPr marL="0" indent="0">
              <a:buNone/>
            </a:pPr>
            <a:endParaRPr lang="en-US" dirty="0" smtClean="0"/>
          </a:p>
          <a:p>
            <a:pPr marL="0" indent="0">
              <a:buNone/>
            </a:pPr>
            <a:endParaRPr lang="en-US" dirty="0" smtClean="0"/>
          </a:p>
          <a:p>
            <a:pPr marL="0" indent="0">
              <a:buNone/>
            </a:pPr>
            <a:r>
              <a:rPr lang="en-US" dirty="0" smtClean="0"/>
              <a:t>NB: social entrepreneurship is distinct from social service. </a:t>
            </a:r>
            <a:endParaRPr lang="en-US" dirty="0"/>
          </a:p>
        </p:txBody>
      </p:sp>
    </p:spTree>
    <p:extLst>
      <p:ext uri="{BB962C8B-B14F-4D97-AF65-F5344CB8AC3E}">
        <p14:creationId xmlns:p14="http://schemas.microsoft.com/office/powerpoint/2010/main" val="4182181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6337"/>
            <a:ext cx="10515600" cy="1081538"/>
          </a:xfrm>
        </p:spPr>
        <p:txBody>
          <a:bodyPr/>
          <a:lstStyle/>
          <a:p>
            <a:r>
              <a:rPr lang="en-US" dirty="0" smtClean="0"/>
              <a:t>Examples of Environmental based SE models</a:t>
            </a:r>
            <a:endParaRPr lang="en-US" dirty="0"/>
          </a:p>
        </p:txBody>
      </p:sp>
      <p:sp>
        <p:nvSpPr>
          <p:cNvPr id="3" name="Content Placeholder 2"/>
          <p:cNvSpPr>
            <a:spLocks noGrp="1"/>
          </p:cNvSpPr>
          <p:nvPr>
            <p:ph idx="1"/>
          </p:nvPr>
        </p:nvSpPr>
        <p:spPr>
          <a:xfrm>
            <a:off x="532263" y="1446664"/>
            <a:ext cx="10821537" cy="5104261"/>
          </a:xfrm>
        </p:spPr>
        <p:txBody>
          <a:bodyPr>
            <a:normAutofit fontScale="92500" lnSpcReduction="20000"/>
          </a:bodyPr>
          <a:lstStyle/>
          <a:p>
            <a:r>
              <a:rPr lang="en-US" dirty="0" smtClean="0"/>
              <a:t>Teju </a:t>
            </a:r>
            <a:r>
              <a:rPr lang="en-US" dirty="0" err="1"/>
              <a:t>Ravilochan</a:t>
            </a:r>
            <a:r>
              <a:rPr lang="en-US" dirty="0"/>
              <a:t> founded </a:t>
            </a:r>
            <a:r>
              <a:rPr lang="en-US" b="1" dirty="0"/>
              <a:t>Unreasonable Institute </a:t>
            </a:r>
            <a:r>
              <a:rPr lang="en-US" dirty="0"/>
              <a:t>aimed at solving the world’s different problems </a:t>
            </a:r>
            <a:r>
              <a:rPr lang="en-US" dirty="0" smtClean="0"/>
              <a:t>like poverty, access to clean water. They have put </a:t>
            </a:r>
            <a:r>
              <a:rPr lang="en-US" dirty="0"/>
              <a:t>up an institute that has currently helped 148 startups.</a:t>
            </a:r>
          </a:p>
          <a:p>
            <a:r>
              <a:rPr lang="en-US" dirty="0"/>
              <a:t>At 24 years old, </a:t>
            </a:r>
            <a:r>
              <a:rPr lang="en-US" b="1" dirty="0" err="1"/>
              <a:t>Tsechu</a:t>
            </a:r>
            <a:r>
              <a:rPr lang="en-US" b="1" dirty="0"/>
              <a:t> Dolma </a:t>
            </a:r>
            <a:r>
              <a:rPr lang="en-US" dirty="0"/>
              <a:t>has helped her native Tibet in addressing poverty and food insecurity issues common in the mountain communities of her </a:t>
            </a:r>
            <a:r>
              <a:rPr lang="en-US" dirty="0" smtClean="0"/>
              <a:t>country, helping them confront </a:t>
            </a:r>
            <a:r>
              <a:rPr lang="en-US" dirty="0"/>
              <a:t>the challenges </a:t>
            </a:r>
            <a:r>
              <a:rPr lang="en-US" dirty="0" smtClean="0"/>
              <a:t>by </a:t>
            </a:r>
            <a:r>
              <a:rPr lang="en-US" dirty="0"/>
              <a:t>climate change.</a:t>
            </a:r>
          </a:p>
          <a:p>
            <a:r>
              <a:rPr lang="en-US" b="1" dirty="0" err="1"/>
              <a:t>MyShelter</a:t>
            </a:r>
            <a:r>
              <a:rPr lang="en-US" b="1" dirty="0"/>
              <a:t> Foundation and Liter of Light </a:t>
            </a:r>
            <a:r>
              <a:rPr lang="en-US" dirty="0"/>
              <a:t>were founded by model-turned-social entrepreneur </a:t>
            </a:r>
            <a:r>
              <a:rPr lang="en-US" dirty="0" err="1"/>
              <a:t>Illac</a:t>
            </a:r>
            <a:r>
              <a:rPr lang="en-US" dirty="0"/>
              <a:t> Diaz from the Philippines. Liter of Light, in particular, has successfully provided light to communities with no access to electricity with just the use of recycled </a:t>
            </a:r>
            <a:r>
              <a:rPr lang="en-US" dirty="0" err="1"/>
              <a:t>softdrinks</a:t>
            </a:r>
            <a:r>
              <a:rPr lang="en-US" dirty="0"/>
              <a:t> and water </a:t>
            </a:r>
            <a:r>
              <a:rPr lang="en-US" dirty="0" smtClean="0"/>
              <a:t>bottles. </a:t>
            </a:r>
            <a:r>
              <a:rPr lang="en-US" dirty="0"/>
              <a:t>The Foundation has now expanded to more than 12 </a:t>
            </a:r>
            <a:r>
              <a:rPr lang="en-US" dirty="0" smtClean="0"/>
              <a:t>countries. Diaz recognized </a:t>
            </a:r>
            <a:r>
              <a:rPr lang="en-US" dirty="0"/>
              <a:t>as one of Asia’s Game Changers </a:t>
            </a:r>
            <a:r>
              <a:rPr lang="en-US" dirty="0" smtClean="0"/>
              <a:t>for </a:t>
            </a:r>
            <a:r>
              <a:rPr lang="en-US" dirty="0"/>
              <a:t>2014.</a:t>
            </a:r>
          </a:p>
          <a:p>
            <a:r>
              <a:rPr lang="en-US" dirty="0"/>
              <a:t>Up Top Acres has turned rooftops in Washington DC into urban farms that has since produced 60,000 pounds of food delivered to restaurants and other members of the community.</a:t>
            </a:r>
          </a:p>
          <a:p>
            <a:endParaRPr lang="en-US" dirty="0"/>
          </a:p>
        </p:txBody>
      </p:sp>
    </p:spTree>
    <p:extLst>
      <p:ext uri="{BB962C8B-B14F-4D97-AF65-F5344CB8AC3E}">
        <p14:creationId xmlns:p14="http://schemas.microsoft.com/office/powerpoint/2010/main" val="3061862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Nigerian environmental SE </a:t>
            </a:r>
            <a:r>
              <a:rPr lang="en-US" dirty="0"/>
              <a:t>models</a:t>
            </a:r>
          </a:p>
        </p:txBody>
      </p:sp>
      <p:sp>
        <p:nvSpPr>
          <p:cNvPr id="3" name="Content Placeholder 2"/>
          <p:cNvSpPr>
            <a:spLocks noGrp="1"/>
          </p:cNvSpPr>
          <p:nvPr>
            <p:ph idx="1"/>
          </p:nvPr>
        </p:nvSpPr>
        <p:spPr/>
        <p:txBody>
          <a:bodyPr>
            <a:normAutofit/>
          </a:bodyPr>
          <a:lstStyle/>
          <a:p>
            <a:r>
              <a:rPr lang="en-US" b="1" dirty="0"/>
              <a:t>Bilikiss Adebiyi-Abiola</a:t>
            </a:r>
            <a:r>
              <a:rPr lang="en-US" dirty="0"/>
              <a:t> is a Nigerian entrepreneur and innovator, and founder and CEO of WeCyclers. This Lagos-based company is focused on giving low-income communities in developing countries a chance to capture value from waste and clean up their neighborhoods through an incentive-based recycling program. </a:t>
            </a:r>
            <a:endParaRPr lang="en-US" dirty="0" smtClean="0"/>
          </a:p>
          <a:p>
            <a:r>
              <a:rPr lang="en-US" dirty="0"/>
              <a:t>Nigerian story – RESWAYE – Coastal Clean-up, </a:t>
            </a:r>
            <a:r>
              <a:rPr lang="en-US" dirty="0" err="1"/>
              <a:t>Doyin</a:t>
            </a:r>
            <a:r>
              <a:rPr lang="en-US" dirty="0"/>
              <a:t> </a:t>
            </a:r>
            <a:r>
              <a:rPr lang="en-US" dirty="0" err="1" smtClean="0"/>
              <a:t>Ogunye</a:t>
            </a:r>
            <a:endParaRPr lang="en-US" dirty="0" smtClean="0"/>
          </a:p>
          <a:p>
            <a:r>
              <a:rPr lang="en-US" b="1" dirty="0"/>
              <a:t>Achenyo Idachaba</a:t>
            </a:r>
            <a:r>
              <a:rPr lang="en-US" dirty="0"/>
              <a:t> is a Nigerian social entrepreneur with a passion for finding solutions to an ecological problem adversely </a:t>
            </a:r>
            <a:r>
              <a:rPr lang="en-US" dirty="0" smtClean="0"/>
              <a:t>affecting </a:t>
            </a:r>
            <a:r>
              <a:rPr lang="en-US" dirty="0"/>
              <a:t>local </a:t>
            </a:r>
            <a:r>
              <a:rPr lang="en-US" dirty="0" smtClean="0"/>
              <a:t>communities. E.g. making artefacts from water hyacinths.</a:t>
            </a:r>
            <a:r>
              <a:rPr lang="en-US" b="1" dirty="0"/>
              <a:t> </a:t>
            </a:r>
            <a:endParaRPr lang="en-US" b="1" dirty="0" smtClean="0"/>
          </a:p>
          <a:p>
            <a:endParaRPr lang="en-US" dirty="0"/>
          </a:p>
        </p:txBody>
      </p:sp>
    </p:spTree>
    <p:extLst>
      <p:ext uri="{BB962C8B-B14F-4D97-AF65-F5344CB8AC3E}">
        <p14:creationId xmlns:p14="http://schemas.microsoft.com/office/powerpoint/2010/main" val="3492364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Sustainable Development (SD)</a:t>
            </a:r>
            <a:endParaRPr lang="en-US" dirty="0"/>
          </a:p>
        </p:txBody>
      </p:sp>
      <p:sp>
        <p:nvSpPr>
          <p:cNvPr id="6" name="Content Placeholder 5"/>
          <p:cNvSpPr>
            <a:spLocks noGrp="1"/>
          </p:cNvSpPr>
          <p:nvPr>
            <p:ph idx="1"/>
          </p:nvPr>
        </p:nvSpPr>
        <p:spPr>
          <a:xfrm>
            <a:off x="277092" y="1825624"/>
            <a:ext cx="5181600" cy="4824557"/>
          </a:xfrm>
        </p:spPr>
        <p:txBody>
          <a:bodyPr>
            <a:normAutofit/>
          </a:bodyPr>
          <a:lstStyle/>
          <a:p>
            <a:pPr marL="0" indent="0">
              <a:buNone/>
            </a:pPr>
            <a:r>
              <a:rPr lang="en-US" dirty="0" err="1"/>
              <a:t>Brundtland</a:t>
            </a:r>
            <a:r>
              <a:rPr lang="en-US" dirty="0"/>
              <a:t> Commission, </a:t>
            </a:r>
            <a:r>
              <a:rPr lang="en-US" dirty="0" smtClean="0"/>
              <a:t>defined SD as </a:t>
            </a:r>
            <a:r>
              <a:rPr lang="en-US" dirty="0"/>
              <a:t>the development that “meets the needs of the present without </a:t>
            </a:r>
            <a:r>
              <a:rPr lang="en-US" dirty="0" smtClean="0"/>
              <a:t>compromising </a:t>
            </a:r>
            <a:r>
              <a:rPr lang="en-US" dirty="0"/>
              <a:t>the ability of future generations to meet their own needs”. </a:t>
            </a:r>
          </a:p>
          <a:p>
            <a:r>
              <a:rPr lang="en-US" dirty="0"/>
              <a:t>The strategy </a:t>
            </a:r>
            <a:r>
              <a:rPr lang="en-US" dirty="0" smtClean="0"/>
              <a:t>was proposed </a:t>
            </a:r>
            <a:r>
              <a:rPr lang="en-US" dirty="0"/>
              <a:t>by the </a:t>
            </a:r>
            <a:r>
              <a:rPr lang="en-US" dirty="0" smtClean="0"/>
              <a:t>European Commission </a:t>
            </a:r>
            <a:r>
              <a:rPr lang="en-US" dirty="0"/>
              <a:t>for the EU Member States is the Lisbon Agenda for growth </a:t>
            </a:r>
            <a:r>
              <a:rPr lang="en-US" dirty="0" smtClean="0"/>
              <a:t>and </a:t>
            </a:r>
            <a:r>
              <a:rPr lang="en-US" dirty="0"/>
              <a:t>jobs.</a:t>
            </a:r>
          </a:p>
          <a:p>
            <a:endParaRPr lang="en-US" dirty="0"/>
          </a:p>
        </p:txBody>
      </p:sp>
      <p:pic>
        <p:nvPicPr>
          <p:cNvPr id="9" name="Picture 4" descr="Key elements of sustainable development Source: Verify sustainability [8]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691" y="1690687"/>
            <a:ext cx="6304684" cy="426676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01556" y="5957454"/>
            <a:ext cx="4572000" cy="369332"/>
          </a:xfrm>
          <a:prstGeom prst="rect">
            <a:avLst/>
          </a:prstGeom>
          <a:noFill/>
        </p:spPr>
        <p:txBody>
          <a:bodyPr wrap="square" rtlCol="0">
            <a:spAutoFit/>
          </a:bodyPr>
          <a:lstStyle/>
          <a:p>
            <a:r>
              <a:rPr lang="en-US" dirty="0" smtClean="0"/>
              <a:t>Elements of SD</a:t>
            </a:r>
            <a:endParaRPr lang="en-US" dirty="0"/>
          </a:p>
        </p:txBody>
      </p:sp>
    </p:spTree>
    <p:extLst>
      <p:ext uri="{BB962C8B-B14F-4D97-AF65-F5344CB8AC3E}">
        <p14:creationId xmlns:p14="http://schemas.microsoft.com/office/powerpoint/2010/main" val="2544024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SE in SD</a:t>
            </a:r>
            <a:endParaRPr lang="en-US" dirty="0"/>
          </a:p>
        </p:txBody>
      </p:sp>
      <p:sp>
        <p:nvSpPr>
          <p:cNvPr id="3" name="Content Placeholder 2"/>
          <p:cNvSpPr>
            <a:spLocks noGrp="1"/>
          </p:cNvSpPr>
          <p:nvPr>
            <p:ph idx="1"/>
          </p:nvPr>
        </p:nvSpPr>
        <p:spPr>
          <a:xfrm>
            <a:off x="458176" y="1690688"/>
            <a:ext cx="5402623" cy="4657256"/>
          </a:xfrm>
        </p:spPr>
        <p:txBody>
          <a:bodyPr>
            <a:normAutofit/>
          </a:bodyPr>
          <a:lstStyle/>
          <a:p>
            <a:r>
              <a:rPr lang="en-US" dirty="0"/>
              <a:t>Social </a:t>
            </a:r>
            <a:r>
              <a:rPr lang="en-US" dirty="0" smtClean="0"/>
              <a:t>entrepreneurship involves the mobilization of every resource available in the community </a:t>
            </a:r>
            <a:r>
              <a:rPr lang="en-US" dirty="0"/>
              <a:t>in order to remove social problems through using innovative </a:t>
            </a:r>
            <a:r>
              <a:rPr lang="en-US" dirty="0" smtClean="0"/>
              <a:t>plans and effective communication. </a:t>
            </a:r>
          </a:p>
          <a:p>
            <a:r>
              <a:rPr lang="en-US" dirty="0" smtClean="0"/>
              <a:t>This effort </a:t>
            </a:r>
            <a:r>
              <a:rPr lang="en-US" dirty="0"/>
              <a:t>disturbs trade standards governing the business environment and removes existing barriers to achieve </a:t>
            </a:r>
            <a:r>
              <a:rPr lang="en-US" dirty="0" smtClean="0"/>
              <a:t>economic </a:t>
            </a:r>
            <a:r>
              <a:rPr lang="en-US" dirty="0"/>
              <a:t>and social sustainable </a:t>
            </a:r>
            <a:r>
              <a:rPr lang="en-US" dirty="0" smtClean="0"/>
              <a:t>development.</a:t>
            </a:r>
          </a:p>
        </p:txBody>
      </p:sp>
      <p:grpSp>
        <p:nvGrpSpPr>
          <p:cNvPr id="4" name="Group 3"/>
          <p:cNvGrpSpPr/>
          <p:nvPr/>
        </p:nvGrpSpPr>
        <p:grpSpPr>
          <a:xfrm>
            <a:off x="5718220" y="1690688"/>
            <a:ext cx="6177028" cy="3449462"/>
            <a:chOff x="-172104" y="-47804"/>
            <a:chExt cx="5338342" cy="2381428"/>
          </a:xfrm>
        </p:grpSpPr>
        <p:sp>
          <p:nvSpPr>
            <p:cNvPr id="5" name="Text Box 2"/>
            <p:cNvSpPr txBox="1"/>
            <p:nvPr/>
          </p:nvSpPr>
          <p:spPr>
            <a:xfrm>
              <a:off x="1952625" y="-47804"/>
              <a:ext cx="1943100" cy="438330"/>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100000" t="100000"/>
              </a:path>
              <a:tileRect r="-100000" b="-100000"/>
            </a:gra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Social Entrepreneurship</a:t>
              </a:r>
            </a:p>
          </p:txBody>
        </p:sp>
        <p:sp>
          <p:nvSpPr>
            <p:cNvPr id="6" name="Text Box 7"/>
            <p:cNvSpPr txBox="1"/>
            <p:nvPr/>
          </p:nvSpPr>
          <p:spPr>
            <a:xfrm>
              <a:off x="428625" y="473066"/>
              <a:ext cx="1657350" cy="447673"/>
            </a:xfrm>
            <a:prstGeom prst="rect">
              <a:avLst/>
            </a:prstGeom>
            <a:solidFill>
              <a:srgbClr val="00B0F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Social Responsibility	</a:t>
              </a:r>
            </a:p>
          </p:txBody>
        </p:sp>
        <p:sp>
          <p:nvSpPr>
            <p:cNvPr id="7" name="Text Box 8"/>
            <p:cNvSpPr txBox="1"/>
            <p:nvPr/>
          </p:nvSpPr>
          <p:spPr>
            <a:xfrm>
              <a:off x="2286000" y="514352"/>
              <a:ext cx="1457325" cy="438148"/>
            </a:xfrm>
            <a:prstGeom prst="rect">
              <a:avLst/>
            </a:prstGeom>
            <a:solidFill>
              <a:srgbClr val="00B0F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Social Innovation</a:t>
              </a:r>
            </a:p>
          </p:txBody>
        </p:sp>
        <p:sp>
          <p:nvSpPr>
            <p:cNvPr id="8" name="Text Box 9"/>
            <p:cNvSpPr txBox="1"/>
            <p:nvPr/>
          </p:nvSpPr>
          <p:spPr>
            <a:xfrm>
              <a:off x="3797939" y="485776"/>
              <a:ext cx="977564" cy="466724"/>
            </a:xfrm>
            <a:prstGeom prst="rect">
              <a:avLst/>
            </a:prstGeom>
            <a:solidFill>
              <a:srgbClr val="00B0F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Social Value</a:t>
              </a:r>
            </a:p>
          </p:txBody>
        </p:sp>
        <p:sp>
          <p:nvSpPr>
            <p:cNvPr id="9" name="Text Box 10"/>
            <p:cNvSpPr txBox="1"/>
            <p:nvPr/>
          </p:nvSpPr>
          <p:spPr>
            <a:xfrm>
              <a:off x="-172104" y="959643"/>
              <a:ext cx="844094" cy="381000"/>
            </a:xfrm>
            <a:prstGeom prst="rect">
              <a:avLst/>
            </a:prstGeom>
            <a:solidFill>
              <a:schemeClr val="bg1">
                <a:lumMod val="75000"/>
              </a:schemeClr>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Culture</a:t>
              </a:r>
            </a:p>
          </p:txBody>
        </p:sp>
        <p:sp>
          <p:nvSpPr>
            <p:cNvPr id="10" name="Text Box 11"/>
            <p:cNvSpPr txBox="1"/>
            <p:nvPr/>
          </p:nvSpPr>
          <p:spPr>
            <a:xfrm>
              <a:off x="540793" y="1304925"/>
              <a:ext cx="1602332" cy="447674"/>
            </a:xfrm>
            <a:prstGeom prst="rect">
              <a:avLst/>
            </a:prstGeom>
            <a:solidFill>
              <a:schemeClr val="accent2">
                <a:lumMod val="60000"/>
                <a:lumOff val="40000"/>
              </a:schemeClr>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a:effectLst/>
                  <a:latin typeface="Arial Narrow" panose="020B0606020202030204" pitchFamily="34" charset="0"/>
                  <a:ea typeface="Calibri" panose="020F0502020204030204" pitchFamily="34" charset="0"/>
                  <a:cs typeface="Times New Roman" panose="02020603050405020304" pitchFamily="18" charset="0"/>
                </a:rPr>
                <a:t>Sustainable Environment</a:t>
              </a:r>
              <a:endParaRPr lang="en-US" sz="2000">
                <a:effectLst/>
                <a:ea typeface="Calibri" panose="020F0502020204030204" pitchFamily="34" charset="0"/>
                <a:cs typeface="Times New Roman" panose="02020603050405020304" pitchFamily="18" charset="0"/>
              </a:endParaRPr>
            </a:p>
          </p:txBody>
        </p:sp>
        <p:sp>
          <p:nvSpPr>
            <p:cNvPr id="11" name="Text Box 14"/>
            <p:cNvSpPr txBox="1"/>
            <p:nvPr/>
          </p:nvSpPr>
          <p:spPr>
            <a:xfrm>
              <a:off x="2181225" y="1295399"/>
              <a:ext cx="1714499" cy="438151"/>
            </a:xfrm>
            <a:prstGeom prst="rect">
              <a:avLst/>
            </a:prstGeom>
            <a:solidFill>
              <a:schemeClr val="accent2">
                <a:lumMod val="60000"/>
                <a:lumOff val="40000"/>
              </a:schemeClr>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latin typeface="Arial Narrow" panose="020B0606020202030204" pitchFamily="34" charset="0"/>
                  <a:ea typeface="Calibri" panose="020F0502020204030204" pitchFamily="34" charset="0"/>
                  <a:cs typeface="Times New Roman" panose="02020603050405020304" pitchFamily="18" charset="0"/>
                </a:rPr>
                <a:t>Sustainable Social Economy</a:t>
              </a:r>
              <a:endParaRPr lang="en-US" sz="2000" dirty="0">
                <a:effectLst/>
                <a:ea typeface="Calibri" panose="020F0502020204030204" pitchFamily="34" charset="0"/>
                <a:cs typeface="Times New Roman" panose="02020603050405020304" pitchFamily="18" charset="0"/>
              </a:endParaRPr>
            </a:p>
          </p:txBody>
        </p:sp>
        <p:sp>
          <p:nvSpPr>
            <p:cNvPr id="12" name="Text Box 15"/>
            <p:cNvSpPr txBox="1"/>
            <p:nvPr/>
          </p:nvSpPr>
          <p:spPr>
            <a:xfrm>
              <a:off x="3933825" y="1266825"/>
              <a:ext cx="1232413" cy="485774"/>
            </a:xfrm>
            <a:prstGeom prst="rect">
              <a:avLst/>
            </a:prstGeom>
            <a:solidFill>
              <a:schemeClr val="accent2">
                <a:lumMod val="60000"/>
                <a:lumOff val="40000"/>
              </a:schemeClr>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Sustainable Society</a:t>
              </a:r>
            </a:p>
          </p:txBody>
        </p:sp>
        <p:sp>
          <p:nvSpPr>
            <p:cNvPr id="13" name="Text Box 16"/>
            <p:cNvSpPr txBox="1"/>
            <p:nvPr/>
          </p:nvSpPr>
          <p:spPr>
            <a:xfrm>
              <a:off x="1952625" y="1876425"/>
              <a:ext cx="1981200" cy="457199"/>
            </a:xfrm>
            <a:prstGeom prst="rect">
              <a:avLst/>
            </a:prstGeom>
            <a:solidFill>
              <a:srgbClr val="00B05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Sustainable Development</a:t>
              </a:r>
            </a:p>
          </p:txBody>
        </p:sp>
        <p:cxnSp>
          <p:nvCxnSpPr>
            <p:cNvPr id="14" name="Straight Arrow Connector 13"/>
            <p:cNvCxnSpPr/>
            <p:nvPr/>
          </p:nvCxnSpPr>
          <p:spPr>
            <a:xfrm flipH="1">
              <a:off x="1685925" y="381000"/>
              <a:ext cx="590550" cy="1905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8" idx="0"/>
            </p:cNvCxnSpPr>
            <p:nvPr/>
          </p:nvCxnSpPr>
          <p:spPr>
            <a:xfrm>
              <a:off x="3707130" y="381000"/>
              <a:ext cx="579592" cy="1047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984803" y="352427"/>
              <a:ext cx="4141" cy="2381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246244" y="904875"/>
              <a:ext cx="3813" cy="385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912110" y="952500"/>
              <a:ext cx="634" cy="371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407001" y="976312"/>
              <a:ext cx="1112" cy="347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1" idx="2"/>
            </p:cNvCxnSpPr>
            <p:nvPr/>
          </p:nvCxnSpPr>
          <p:spPr>
            <a:xfrm>
              <a:off x="3038475" y="1733550"/>
              <a:ext cx="0" cy="2381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867150" y="1733550"/>
              <a:ext cx="306059" cy="247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685925" y="1752599"/>
              <a:ext cx="485775" cy="2190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19125" y="1047750"/>
              <a:ext cx="3626485" cy="47625"/>
            </a:xfrm>
            <a:prstGeom prst="straightConnector1">
              <a:avLst/>
            </a:prstGeom>
            <a:ln w="19050">
              <a:solidFill>
                <a:schemeClr val="accent1">
                  <a:lumMod val="50000"/>
                </a:schemeClr>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24" name="Straight Arrow Connector 23"/>
            <p:cNvCxnSpPr/>
            <p:nvPr/>
          </p:nvCxnSpPr>
          <p:spPr>
            <a:xfrm flipV="1">
              <a:off x="628650" y="1123950"/>
              <a:ext cx="2273935" cy="57150"/>
            </a:xfrm>
            <a:prstGeom prst="straightConnector1">
              <a:avLst/>
            </a:prstGeom>
            <a:ln w="19050">
              <a:solidFill>
                <a:schemeClr val="accent2">
                  <a:lumMod val="75000"/>
                </a:schemeClr>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p:nvPr/>
          </p:nvCxnSpPr>
          <p:spPr>
            <a:xfrm>
              <a:off x="600075" y="1219200"/>
              <a:ext cx="816610" cy="45719"/>
            </a:xfrm>
            <a:prstGeom prst="straightConnector1">
              <a:avLst/>
            </a:prstGeom>
            <a:ln w="19050">
              <a:solidFill>
                <a:schemeClr val="bg1">
                  <a:lumMod val="50000"/>
                </a:schemeClr>
              </a:solidFill>
              <a:prstDash val="sysDash"/>
              <a:tailEnd type="triangle"/>
            </a:ln>
          </p:spPr>
          <p:style>
            <a:lnRef idx="1">
              <a:schemeClr val="accent2"/>
            </a:lnRef>
            <a:fillRef idx="0">
              <a:schemeClr val="accent2"/>
            </a:fillRef>
            <a:effectRef idx="0">
              <a:schemeClr val="accent2"/>
            </a:effectRef>
            <a:fontRef idx="minor">
              <a:schemeClr val="tx1"/>
            </a:fontRef>
          </p:style>
        </p:cxnSp>
      </p:grpSp>
      <p:sp>
        <p:nvSpPr>
          <p:cNvPr id="31" name="Rectangle 30"/>
          <p:cNvSpPr/>
          <p:nvPr/>
        </p:nvSpPr>
        <p:spPr>
          <a:xfrm>
            <a:off x="5718220" y="5347102"/>
            <a:ext cx="6177028" cy="646331"/>
          </a:xfrm>
          <a:prstGeom prst="rect">
            <a:avLst/>
          </a:prstGeom>
        </p:spPr>
        <p:txBody>
          <a:bodyPr wrap="square">
            <a:spAutoFit/>
          </a:bodyPr>
          <a:lstStyle/>
          <a:p>
            <a:r>
              <a:rPr lang="en-US" dirty="0"/>
              <a:t>Framework of the relationship between Social Entrepreneur and Sustainable Development (</a:t>
            </a:r>
            <a:r>
              <a:rPr lang="en-US" dirty="0" err="1"/>
              <a:t>Forouharfar</a:t>
            </a:r>
            <a:r>
              <a:rPr lang="en-US" dirty="0"/>
              <a:t> and </a:t>
            </a:r>
            <a:r>
              <a:rPr lang="en-US" dirty="0" err="1"/>
              <a:t>Salarzehi</a:t>
            </a:r>
            <a:r>
              <a:rPr lang="en-US" dirty="0"/>
              <a:t>, 2019)</a:t>
            </a:r>
          </a:p>
        </p:txBody>
      </p:sp>
    </p:spTree>
    <p:extLst>
      <p:ext uri="{BB962C8B-B14F-4D97-AF65-F5344CB8AC3E}">
        <p14:creationId xmlns:p14="http://schemas.microsoft.com/office/powerpoint/2010/main" val="890572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457"/>
          </a:xfrm>
        </p:spPr>
        <p:txBody>
          <a:bodyPr>
            <a:normAutofit fontScale="90000"/>
          </a:bodyPr>
          <a:lstStyle/>
          <a:p>
            <a:r>
              <a:rPr lang="en-US" dirty="0" smtClean="0"/>
              <a:t>Importance of SE to </a:t>
            </a:r>
            <a:r>
              <a:rPr lang="en-US" dirty="0"/>
              <a:t>the SDGs</a:t>
            </a:r>
            <a:br>
              <a:rPr lang="en-US" dirty="0"/>
            </a:br>
            <a:endParaRPr lang="en-US" dirty="0"/>
          </a:p>
        </p:txBody>
      </p:sp>
      <p:sp>
        <p:nvSpPr>
          <p:cNvPr id="3" name="Content Placeholder 2"/>
          <p:cNvSpPr>
            <a:spLocks noGrp="1"/>
          </p:cNvSpPr>
          <p:nvPr>
            <p:ph idx="1"/>
          </p:nvPr>
        </p:nvSpPr>
        <p:spPr>
          <a:xfrm>
            <a:off x="838200" y="1468582"/>
            <a:ext cx="10515600" cy="4945097"/>
          </a:xfrm>
        </p:spPr>
        <p:txBody>
          <a:bodyPr>
            <a:normAutofit/>
          </a:bodyPr>
          <a:lstStyle/>
          <a:p>
            <a:pPr marL="0" indent="0">
              <a:buNone/>
            </a:pPr>
            <a:r>
              <a:rPr lang="en-US" b="1" dirty="0"/>
              <a:t>15 Award-Winning Entrepreneurs Share their Insights</a:t>
            </a:r>
          </a:p>
          <a:p>
            <a:r>
              <a:rPr lang="en-US" dirty="0" smtClean="0"/>
              <a:t>SEs offer </a:t>
            </a:r>
            <a:r>
              <a:rPr lang="en-US" dirty="0"/>
              <a:t>financially self-sustaining models for positive social </a:t>
            </a:r>
            <a:r>
              <a:rPr lang="en-US" dirty="0" smtClean="0"/>
              <a:t>change</a:t>
            </a:r>
          </a:p>
          <a:p>
            <a:r>
              <a:rPr lang="en-US" dirty="0" smtClean="0"/>
              <a:t>The </a:t>
            </a:r>
            <a:r>
              <a:rPr lang="en-US" dirty="0"/>
              <a:t>key word in the Sustainable Development Goals, is SUSTAINABLE. Without social enterprises, development to achieve these goals will not be sustainable.</a:t>
            </a:r>
          </a:p>
          <a:p>
            <a:r>
              <a:rPr lang="en-US" dirty="0" smtClean="0"/>
              <a:t>SE affords </a:t>
            </a:r>
            <a:r>
              <a:rPr lang="en-US" dirty="0"/>
              <a:t>the </a:t>
            </a:r>
            <a:r>
              <a:rPr lang="en-US" b="1" dirty="0"/>
              <a:t>resources to scale solutions for massive </a:t>
            </a:r>
            <a:r>
              <a:rPr lang="en-US" b="1" dirty="0" smtClean="0"/>
              <a:t>impact</a:t>
            </a:r>
            <a:r>
              <a:rPr lang="en-US" dirty="0" smtClean="0"/>
              <a:t> no </a:t>
            </a:r>
            <a:r>
              <a:rPr lang="en-US" dirty="0"/>
              <a:t>other </a:t>
            </a:r>
            <a:r>
              <a:rPr lang="en-US" dirty="0" smtClean="0"/>
              <a:t>entity</a:t>
            </a:r>
          </a:p>
          <a:p>
            <a:r>
              <a:rPr lang="en-US" dirty="0" smtClean="0"/>
              <a:t>The </a:t>
            </a:r>
            <a:r>
              <a:rPr lang="en-US" dirty="0"/>
              <a:t>SDGs aren’t achievable without wide buy-in from all, just as sustainability isn’t possible without inclusiveness. Social enterprise, because it’s engrained with sense of responsibility to community, promotes this inclusiveness</a:t>
            </a:r>
          </a:p>
        </p:txBody>
      </p:sp>
    </p:spTree>
    <p:extLst>
      <p:ext uri="{BB962C8B-B14F-4D97-AF65-F5344CB8AC3E}">
        <p14:creationId xmlns:p14="http://schemas.microsoft.com/office/powerpoint/2010/main" val="3310559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SE to the </a:t>
            </a:r>
            <a:r>
              <a:rPr lang="en-US" dirty="0" smtClean="0"/>
              <a:t>SDGs Cont’d</a:t>
            </a:r>
            <a:r>
              <a:rPr lang="en-US" dirty="0"/>
              <a:t/>
            </a:r>
            <a:br>
              <a:rPr lang="en-US" dirty="0"/>
            </a:br>
            <a:endParaRPr lang="en-US" dirty="0"/>
          </a:p>
        </p:txBody>
      </p:sp>
      <p:sp>
        <p:nvSpPr>
          <p:cNvPr id="3" name="Content Placeholder 2"/>
          <p:cNvSpPr>
            <a:spLocks noGrp="1"/>
          </p:cNvSpPr>
          <p:nvPr>
            <p:ph idx="1"/>
          </p:nvPr>
        </p:nvSpPr>
        <p:spPr>
          <a:xfrm>
            <a:off x="249381" y="1413165"/>
            <a:ext cx="11471563" cy="5055874"/>
          </a:xfrm>
        </p:spPr>
        <p:txBody>
          <a:bodyPr>
            <a:normAutofit fontScale="92500" lnSpcReduction="10000"/>
          </a:bodyPr>
          <a:lstStyle/>
          <a:p>
            <a:r>
              <a:rPr lang="en-US" dirty="0"/>
              <a:t>Social enterprises allow society to react with smart, market-oriented solutions to global problems that can no longer be solved by governments. It brings stakeholders together to think and build return on impact in a viable way</a:t>
            </a:r>
            <a:r>
              <a:rPr lang="en-US" dirty="0" smtClean="0"/>
              <a:t>.</a:t>
            </a:r>
          </a:p>
          <a:p>
            <a:r>
              <a:rPr lang="en-US" dirty="0"/>
              <a:t>The depth of the issues that the Sustainable Development Goals are seeking to achieve need the most catalytic and innovative engagements, these are represented by the determination and vision of social enterprises</a:t>
            </a:r>
            <a:r>
              <a:rPr lang="en-US" dirty="0" smtClean="0"/>
              <a:t>.</a:t>
            </a:r>
          </a:p>
          <a:p>
            <a:r>
              <a:rPr lang="en-US" dirty="0"/>
              <a:t>Social enterprises are critical to achieving the Sustainable Development Goals because collectively they represent a new generation of energized leaders, focused on change at scale</a:t>
            </a:r>
            <a:r>
              <a:rPr lang="en-US" dirty="0" smtClean="0"/>
              <a:t>.</a:t>
            </a:r>
            <a:r>
              <a:rPr lang="en-US" dirty="0"/>
              <a:t> </a:t>
            </a:r>
            <a:endParaRPr lang="en-US" dirty="0" smtClean="0"/>
          </a:p>
          <a:p>
            <a:r>
              <a:rPr lang="en-US" dirty="0"/>
              <a:t>Social Enterprise balances sustainability and impact, paving the way to realize a long-term vision with measurable short-term steps.</a:t>
            </a:r>
          </a:p>
          <a:p>
            <a:r>
              <a:rPr lang="en-US" dirty="0" smtClean="0"/>
              <a:t>Having </a:t>
            </a:r>
            <a:r>
              <a:rPr lang="en-US" dirty="0"/>
              <a:t>a concrete and well-defined social impact goal rather than enterprise-based commercial intent is a strong driver to add much more value to what you try to achieve</a:t>
            </a:r>
          </a:p>
        </p:txBody>
      </p:sp>
    </p:spTree>
    <p:extLst>
      <p:ext uri="{BB962C8B-B14F-4D97-AF65-F5344CB8AC3E}">
        <p14:creationId xmlns:p14="http://schemas.microsoft.com/office/powerpoint/2010/main" val="2250456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838200" y="1825625"/>
            <a:ext cx="10515600" cy="4536538"/>
          </a:xfrm>
        </p:spPr>
        <p:txBody>
          <a:bodyPr>
            <a:normAutofit/>
          </a:bodyPr>
          <a:lstStyle/>
          <a:p>
            <a:pPr marL="0" indent="0">
              <a:buNone/>
            </a:pPr>
            <a:r>
              <a:rPr lang="en-US" i="1" dirty="0" smtClean="0"/>
              <a:t>“Whenever </a:t>
            </a:r>
            <a:r>
              <a:rPr lang="en-US" i="1" dirty="0"/>
              <a:t>society is stuck or has an opportunity to seize a new opportunity, it needs an entrepreneur to see the opportunity and then to turn that vision into a realistic idea and then a reality and then, indeed, the new pattern all across society. We need such entrepreneurial leadership at least as much in education and human rights as we do in communications and hotels. This is the work of social entrepreneurs</a:t>
            </a:r>
            <a:r>
              <a:rPr lang="en-US" i="1" dirty="0" smtClean="0"/>
              <a:t>.”</a:t>
            </a:r>
            <a:endParaRPr lang="en-US" dirty="0"/>
          </a:p>
          <a:p>
            <a:pPr marL="0" indent="0" algn="ctr">
              <a:buNone/>
            </a:pPr>
            <a:endParaRPr lang="en-US" dirty="0" smtClean="0"/>
          </a:p>
          <a:p>
            <a:pPr marL="0" indent="0" algn="ctr">
              <a:buNone/>
            </a:pPr>
            <a:r>
              <a:rPr lang="en-US" dirty="0" smtClean="0"/>
              <a:t>Bill Drayton</a:t>
            </a:r>
            <a:br>
              <a:rPr lang="en-US" dirty="0" smtClean="0"/>
            </a:br>
            <a:r>
              <a:rPr lang="en-US" dirty="0" smtClean="0"/>
              <a:t>Founder of </a:t>
            </a:r>
            <a:r>
              <a:rPr lang="en-US" dirty="0" err="1" smtClean="0"/>
              <a:t>Ashoka</a:t>
            </a:r>
            <a:r>
              <a:rPr lang="en-US" dirty="0" smtClean="0"/>
              <a:t>: Innovators for the Public</a:t>
            </a:r>
            <a:endParaRPr lang="en-US" dirty="0"/>
          </a:p>
          <a:p>
            <a:pPr marL="0" indent="0">
              <a:buNone/>
            </a:pPr>
            <a:endParaRPr lang="en-US" dirty="0"/>
          </a:p>
        </p:txBody>
      </p:sp>
    </p:spTree>
    <p:extLst>
      <p:ext uri="{BB962C8B-B14F-4D97-AF65-F5344CB8AC3E}">
        <p14:creationId xmlns:p14="http://schemas.microsoft.com/office/powerpoint/2010/main" val="29157464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067"/>
          </a:xfrm>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There is need for awareness creation of this concept among relevant stakeholders.</a:t>
            </a:r>
          </a:p>
          <a:p>
            <a:r>
              <a:rPr lang="en-US" dirty="0" smtClean="0"/>
              <a:t>The government should empower individuals with interest of making social impact.</a:t>
            </a:r>
          </a:p>
          <a:p>
            <a:r>
              <a:rPr lang="en-US" dirty="0" smtClean="0"/>
              <a:t>Corporate bodies should encourage the concept through hinging social responsibilities around it.</a:t>
            </a:r>
          </a:p>
          <a:p>
            <a:r>
              <a:rPr lang="en-US" dirty="0" smtClean="0"/>
              <a:t>International donors should empower civil societies to look beyond social servicing but also incorporate social entrepreneurship into their operation towards sustainability.</a:t>
            </a:r>
          </a:p>
          <a:p>
            <a:endParaRPr lang="en-US" dirty="0"/>
          </a:p>
        </p:txBody>
      </p:sp>
    </p:spTree>
    <p:extLst>
      <p:ext uri="{BB962C8B-B14F-4D97-AF65-F5344CB8AC3E}">
        <p14:creationId xmlns:p14="http://schemas.microsoft.com/office/powerpoint/2010/main" val="19604553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838200" y="1267691"/>
            <a:ext cx="10515600" cy="4909272"/>
          </a:xfrm>
        </p:spPr>
        <p:txBody>
          <a:bodyPr>
            <a:normAutofit fontScale="55000" lnSpcReduction="20000"/>
          </a:bodyPr>
          <a:lstStyle/>
          <a:p>
            <a:pPr lvl="0"/>
            <a:r>
              <a:rPr lang="en-US" dirty="0" err="1"/>
              <a:t>Forouharfar</a:t>
            </a:r>
            <a:r>
              <a:rPr lang="en-US" dirty="0"/>
              <a:t> A., </a:t>
            </a:r>
            <a:r>
              <a:rPr lang="en-US" dirty="0" err="1"/>
              <a:t>Rowshan</a:t>
            </a:r>
            <a:r>
              <a:rPr lang="en-US" dirty="0"/>
              <a:t> S. R., and </a:t>
            </a:r>
            <a:r>
              <a:rPr lang="en-US" dirty="0" err="1"/>
              <a:t>Salarzehi</a:t>
            </a:r>
            <a:r>
              <a:rPr lang="en-US" dirty="0"/>
              <a:t> H. (2019). The Relationship between Social Entrepreneurship and Sustainable Development from the Social Experts’ Points of View Article · September 2019 DOI: 10.30473/EE.2019.6059</a:t>
            </a:r>
          </a:p>
          <a:p>
            <a:pPr lvl="0"/>
            <a:r>
              <a:rPr lang="en-US" u="sng" dirty="0">
                <a:hlinkClick r:id="rId2"/>
              </a:rPr>
              <a:t>https://www.google.com/url?sa=i&amp;url=https%3A%2F%2Fironline.american.edu%2Fblog%2Fsocial-entrepreneurship-degree%2F&amp;psig=AOvVaw0s7A5boftWnWjy2wEIpY__&amp;ust=1604264765886000&amp;source=images&amp;cd=vfe&amp;ved=0CAIQjRxqFwoTCIjYhY7e3-wCFQAAAAAdAAAAABAU</a:t>
            </a:r>
            <a:endParaRPr lang="en-US" dirty="0"/>
          </a:p>
          <a:p>
            <a:pPr lvl="0"/>
            <a:r>
              <a:rPr lang="en-US" u="sng" dirty="0">
                <a:hlinkClick r:id="rId3"/>
              </a:rPr>
              <a:t>https://www.researchgate.net/figure/Differences-between-business-entrepreneurship-and-social-entrepreneurship_tbl1_257200841</a:t>
            </a:r>
            <a:endParaRPr lang="en-US" dirty="0"/>
          </a:p>
          <a:p>
            <a:pPr lvl="0"/>
            <a:r>
              <a:rPr lang="en-US" dirty="0"/>
              <a:t>Jean-Baptiste Say, quoted in J. Gregory Dees, “The Meaning of ‘Social Entrepreneurship,’” reformatted and revised, May 30, 2001.</a:t>
            </a:r>
          </a:p>
          <a:p>
            <a:pPr lvl="0"/>
            <a:r>
              <a:rPr lang="en-US" dirty="0"/>
              <a:t>Joseph A. Schumpeter, </a:t>
            </a:r>
            <a:r>
              <a:rPr lang="en-US" i="1" dirty="0"/>
              <a:t>Capitalism, Socialism, and Democracy</a:t>
            </a:r>
            <a:r>
              <a:rPr lang="en-US" dirty="0"/>
              <a:t> (New York: Harper, 1975): 82-85.</a:t>
            </a:r>
          </a:p>
          <a:p>
            <a:pPr lvl="0"/>
            <a:r>
              <a:rPr lang="en-US" dirty="0" err="1"/>
              <a:t>Lubberink</a:t>
            </a:r>
            <a:r>
              <a:rPr lang="en-US" dirty="0"/>
              <a:t> R. (2019) Social Entrepreneurship and Sustainable Development. In: Leal </a:t>
            </a:r>
            <a:r>
              <a:rPr lang="en-US" dirty="0" err="1"/>
              <a:t>Filho</a:t>
            </a:r>
            <a:r>
              <a:rPr lang="en-US" dirty="0"/>
              <a:t> W., Azul A., </a:t>
            </a:r>
            <a:r>
              <a:rPr lang="en-US" dirty="0" err="1"/>
              <a:t>Brandli</a:t>
            </a:r>
            <a:r>
              <a:rPr lang="en-US" dirty="0"/>
              <a:t> L., </a:t>
            </a:r>
            <a:r>
              <a:rPr lang="en-US" dirty="0" err="1"/>
              <a:t>Özuyar</a:t>
            </a:r>
            <a:r>
              <a:rPr lang="en-US" dirty="0"/>
              <a:t> P., Wall T. (</a:t>
            </a:r>
            <a:r>
              <a:rPr lang="en-US" dirty="0" err="1"/>
              <a:t>eds</a:t>
            </a:r>
            <a:r>
              <a:rPr lang="en-US" dirty="0"/>
              <a:t>) Decent Work and Economic Growth. Encyclopedia of the UN Sustainable Development Goals. Springer, Cham. </a:t>
            </a:r>
            <a:r>
              <a:rPr lang="en-US" b="1" u="sng" dirty="0">
                <a:hlinkClick r:id="rId4"/>
              </a:rPr>
              <a:t>https://link.springer.com/referenceworkentry/10.1007/978-3-319-71058-7_47-1</a:t>
            </a:r>
            <a:r>
              <a:rPr lang="en-US" b="1" dirty="0"/>
              <a:t> </a:t>
            </a:r>
            <a:endParaRPr lang="en-US" dirty="0"/>
          </a:p>
          <a:p>
            <a:pPr lvl="0"/>
            <a:r>
              <a:rPr lang="en-US" dirty="0"/>
              <a:t>Peter F. Drucker, </a:t>
            </a:r>
            <a:r>
              <a:rPr lang="en-US" i="1" dirty="0"/>
              <a:t>Innovation &amp; Entrepreneurship</a:t>
            </a:r>
            <a:r>
              <a:rPr lang="en-US" dirty="0"/>
              <a:t> (New York: Harper Business, 1995): 28</a:t>
            </a:r>
            <a:r>
              <a:rPr lang="en-US" dirty="0" smtClean="0"/>
              <a:t>.</a:t>
            </a:r>
          </a:p>
          <a:p>
            <a:pPr lvl="0"/>
            <a:r>
              <a:rPr lang="en-US" dirty="0">
                <a:hlinkClick r:id="rId5"/>
              </a:rPr>
              <a:t>https://</a:t>
            </a:r>
            <a:r>
              <a:rPr lang="en-US" dirty="0" smtClean="0">
                <a:hlinkClick r:id="rId5"/>
              </a:rPr>
              <a:t>www.google.com/search?q=images+of+social+entrepreneurship&amp;sxsrf=ALeKk01MKb_sDsrmuyDgNgYp643xumow9w:1608280962572&amp;source=lnms&amp;tbm=isch&amp;sa=X&amp;ved=2ahUKEwjThOS7kdftAhXiSRUIHaeuBv4Q_AUoAXoECBAQAw&amp;biw=1075&amp;bih=647#imgrc=upZpfcnNtOmvzM</a:t>
            </a:r>
            <a:endParaRPr lang="en-US" dirty="0" smtClean="0"/>
          </a:p>
          <a:p>
            <a:pPr lvl="0"/>
            <a:r>
              <a:rPr lang="en-US" dirty="0">
                <a:hlinkClick r:id="rId6"/>
              </a:rPr>
              <a:t>https://en.wikipedia.org/wiki/Ashoka_(non-profit_organization</a:t>
            </a:r>
            <a:r>
              <a:rPr lang="en-US" dirty="0" smtClean="0">
                <a:hlinkClick r:id="rId6"/>
              </a:rPr>
              <a:t>)</a:t>
            </a:r>
            <a:endParaRPr lang="en-US" dirty="0" smtClean="0"/>
          </a:p>
          <a:p>
            <a:pPr lvl="0"/>
            <a:r>
              <a:rPr lang="en-US" dirty="0">
                <a:hlinkClick r:id="rId7"/>
              </a:rPr>
              <a:t>https://proximitydesigns.org</a:t>
            </a:r>
            <a:r>
              <a:rPr lang="en-US" dirty="0" smtClean="0">
                <a:hlinkClick r:id="rId7"/>
              </a:rPr>
              <a:t>/</a:t>
            </a:r>
            <a:endParaRPr lang="en-US" dirty="0" smtClean="0"/>
          </a:p>
          <a:p>
            <a:pPr lvl="0"/>
            <a:r>
              <a:rPr lang="en-US" dirty="0">
                <a:hlinkClick r:id="rId8"/>
              </a:rPr>
              <a:t>https://</a:t>
            </a:r>
            <a:r>
              <a:rPr lang="en-US" dirty="0" smtClean="0">
                <a:hlinkClick r:id="rId8"/>
              </a:rPr>
              <a:t>medium.com/do-contribute/how-social-entrepreneurs-can-help-the-environment-c321e0d3ef6e</a:t>
            </a:r>
            <a:endParaRPr lang="en-US" dirty="0" smtClean="0"/>
          </a:p>
          <a:p>
            <a:pPr marL="0" indent="0">
              <a:buNone/>
            </a:pPr>
            <a:r>
              <a:rPr lang="en-US" dirty="0"/>
              <a:t/>
            </a:r>
            <a:br>
              <a:rPr lang="en-US" dirty="0"/>
            </a:br>
            <a:endParaRPr lang="en-US" b="1" dirty="0" smtClean="0"/>
          </a:p>
          <a:p>
            <a:endParaRPr lang="en-US" dirty="0"/>
          </a:p>
        </p:txBody>
      </p:sp>
    </p:spTree>
    <p:extLst>
      <p:ext uri="{BB962C8B-B14F-4D97-AF65-F5344CB8AC3E}">
        <p14:creationId xmlns:p14="http://schemas.microsoft.com/office/powerpoint/2010/main" val="37561306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 for listening</a:t>
            </a:r>
            <a:endParaRPr lang="en-US" dirty="0"/>
          </a:p>
        </p:txBody>
      </p:sp>
    </p:spTree>
    <p:extLst>
      <p:ext uri="{BB962C8B-B14F-4D97-AF65-F5344CB8AC3E}">
        <p14:creationId xmlns:p14="http://schemas.microsoft.com/office/powerpoint/2010/main" val="2808835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4611</TotalTime>
  <Words>1076</Words>
  <Application>Microsoft Office PowerPoint</Application>
  <PresentationFormat>Widescreen</PresentationFormat>
  <Paragraphs>127</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Narrow</vt:lpstr>
      <vt:lpstr>Calibri</vt:lpstr>
      <vt:lpstr>Calibri Light</vt:lpstr>
      <vt:lpstr>Times New Roman</vt:lpstr>
      <vt:lpstr>Verdana</vt:lpstr>
      <vt:lpstr>Office Theme</vt:lpstr>
      <vt:lpstr>Social Entrepreneurship, a tool for Sustainable Development </vt:lpstr>
      <vt:lpstr>PowerPoint Presentation</vt:lpstr>
      <vt:lpstr>PowerPoint Presentation</vt:lpstr>
      <vt:lpstr>Qualities of an entrepreneur</vt:lpstr>
      <vt:lpstr>PowerPoint Presentation</vt:lpstr>
      <vt:lpstr>What is Social Entrepreneurship (SE)?</vt:lpstr>
      <vt:lpstr>Who is a social entrepreneur?</vt:lpstr>
      <vt:lpstr>Boundaries of SE</vt:lpstr>
      <vt:lpstr>Difference between business and social entrepreneurship </vt:lpstr>
      <vt:lpstr>Examples of social entrepreneur</vt:lpstr>
      <vt:lpstr>Examples of Environmental based SE models</vt:lpstr>
      <vt:lpstr>Some Nigerian environmental SE models</vt:lpstr>
      <vt:lpstr>Sustainable Development (SD)</vt:lpstr>
      <vt:lpstr>The role of SE in SD</vt:lpstr>
      <vt:lpstr>Importance of SE to the SDGs </vt:lpstr>
      <vt:lpstr>Importance of SE to the SDGs Cont’d </vt:lpstr>
      <vt:lpstr>Conclusion</vt:lpstr>
      <vt:lpstr>Recommendations</vt:lpstr>
      <vt:lpstr>References</vt:lpstr>
      <vt:lpstr>Thanks for listening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Entrepreneurship, a tool for Sustainable Development</dc:title>
  <dc:creator>SRADeVNigeria</dc:creator>
  <cp:lastModifiedBy>SRADeVNigeria</cp:lastModifiedBy>
  <cp:revision>73</cp:revision>
  <dcterms:created xsi:type="dcterms:W3CDTF">2020-10-31T19:25:58Z</dcterms:created>
  <dcterms:modified xsi:type="dcterms:W3CDTF">2020-12-22T21:08:03Z</dcterms:modified>
</cp:coreProperties>
</file>