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57" r:id="rId3"/>
    <p:sldId id="258" r:id="rId4"/>
    <p:sldId id="266" r:id="rId5"/>
    <p:sldId id="267" r:id="rId6"/>
    <p:sldId id="259" r:id="rId7"/>
    <p:sldId id="269" r:id="rId8"/>
    <p:sldId id="272" r:id="rId9"/>
    <p:sldId id="273" r:id="rId10"/>
    <p:sldId id="274" r:id="rId11"/>
    <p:sldId id="275" r:id="rId12"/>
    <p:sldId id="270" r:id="rId13"/>
    <p:sldId id="271" r:id="rId14"/>
    <p:sldId id="261" r:id="rId15"/>
    <p:sldId id="262" r:id="rId16"/>
    <p:sldId id="263" r:id="rId17"/>
    <p:sldId id="264" r:id="rId18"/>
    <p:sldId id="26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EAD586-4F8B-4F22-B16E-970CB852147C}"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387212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EAD586-4F8B-4F22-B16E-970CB852147C}"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18501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EAD586-4F8B-4F22-B16E-970CB852147C}"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730068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EAD586-4F8B-4F22-B16E-970CB852147C}"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2121574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EAD586-4F8B-4F22-B16E-970CB852147C}" type="datetimeFigureOut">
              <a:rPr lang="en-US" smtClean="0"/>
              <a:t>11/13/2020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830962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EAD586-4F8B-4F22-B16E-970CB852147C}" type="datetimeFigureOut">
              <a:rPr lang="en-US" smtClean="0"/>
              <a:t>11/13/2020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597271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EAD586-4F8B-4F22-B16E-970CB852147C}" type="datetimeFigureOut">
              <a:rPr lang="en-US" smtClean="0"/>
              <a:t>11/13/2020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808945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EAD586-4F8B-4F22-B16E-970CB852147C}"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28925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584C9A-12EE-409B-9FCA-2F84CD873A18}" type="slidenum">
              <a:rPr lang="en-US" smtClean="0"/>
              <a:t>‹#›</a:t>
            </a:fld>
            <a:endParaRPr lang="en-US"/>
          </a:p>
        </p:txBody>
      </p:sp>
      <p:sp>
        <p:nvSpPr>
          <p:cNvPr id="5" name="Date Placeholder 4"/>
          <p:cNvSpPr>
            <a:spLocks noGrp="1"/>
          </p:cNvSpPr>
          <p:nvPr>
            <p:ph type="dt" sz="half" idx="10"/>
          </p:nvPr>
        </p:nvSpPr>
        <p:spPr/>
        <p:txBody>
          <a:bodyPr/>
          <a:lstStyle/>
          <a:p>
            <a:fld id="{C3EAD586-4F8B-4F22-B16E-970CB852147C}" type="datetimeFigureOut">
              <a:rPr lang="en-US" smtClean="0"/>
              <a:t>11/13/2020</a:t>
            </a:fld>
            <a:endParaRPr lang="en-US"/>
          </a:p>
        </p:txBody>
      </p:sp>
    </p:spTree>
    <p:extLst>
      <p:ext uri="{BB962C8B-B14F-4D97-AF65-F5344CB8AC3E}">
        <p14:creationId xmlns:p14="http://schemas.microsoft.com/office/powerpoint/2010/main" val="4105471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EAD586-4F8B-4F22-B16E-970CB852147C}"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907320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EAD586-4F8B-4F22-B16E-970CB852147C}"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84C9A-12EE-409B-9FCA-2F84CD873A1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90523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EAD586-4F8B-4F22-B16E-970CB852147C}"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3062136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EAD586-4F8B-4F22-B16E-970CB852147C}"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84C9A-12EE-409B-9FCA-2F84CD873A1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1135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EAD586-4F8B-4F22-B16E-970CB852147C}"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378201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EAD586-4F8B-4F22-B16E-970CB852147C}"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3599869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EAD586-4F8B-4F22-B16E-970CB852147C}"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84C9A-12EE-409B-9FCA-2F84CD873A18}" type="slidenum">
              <a:rPr lang="en-US" smtClean="0"/>
              <a:t>‹#›</a:t>
            </a:fld>
            <a:endParaRPr lang="en-US"/>
          </a:p>
        </p:txBody>
      </p:sp>
    </p:spTree>
    <p:extLst>
      <p:ext uri="{BB962C8B-B14F-4D97-AF65-F5344CB8AC3E}">
        <p14:creationId xmlns:p14="http://schemas.microsoft.com/office/powerpoint/2010/main" val="591470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AD586-4F8B-4F22-B16E-970CB852147C}" type="datetimeFigureOut">
              <a:rPr lang="en-US" smtClean="0"/>
              <a:t>11/13/2020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D584C9A-12EE-409B-9FCA-2F84CD873A18}" type="slidenum">
              <a:rPr lang="en-US" smtClean="0"/>
              <a:t>‹#›</a:t>
            </a:fld>
            <a:endParaRPr lang="en-US"/>
          </a:p>
        </p:txBody>
      </p:sp>
    </p:spTree>
    <p:extLst>
      <p:ext uri="{BB962C8B-B14F-4D97-AF65-F5344CB8AC3E}">
        <p14:creationId xmlns:p14="http://schemas.microsoft.com/office/powerpoint/2010/main" val="99742886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5E24BFF-90EC-4DEB-80D0-BB6AB3A4F46F}"/>
              </a:ext>
            </a:extLst>
          </p:cNvPr>
          <p:cNvSpPr>
            <a:spLocks noGrp="1"/>
          </p:cNvSpPr>
          <p:nvPr>
            <p:ph type="ctrTitle"/>
          </p:nvPr>
        </p:nvSpPr>
        <p:spPr>
          <a:xfrm>
            <a:off x="949216" y="768626"/>
            <a:ext cx="8882638" cy="2502367"/>
          </a:xfrm>
        </p:spPr>
        <p:txBody>
          <a:bodyPr/>
          <a:lstStyle/>
          <a:p>
            <a:pPr algn="l"/>
            <a:r>
              <a:rPr lang="en-US" dirty="0"/>
              <a:t>The Role of Technology In Environmental Management       </a:t>
            </a:r>
          </a:p>
        </p:txBody>
      </p:sp>
      <p:sp>
        <p:nvSpPr>
          <p:cNvPr id="8" name="Subtitle 7">
            <a:extLst>
              <a:ext uri="{FF2B5EF4-FFF2-40B4-BE49-F238E27FC236}">
                <a16:creationId xmlns:a16="http://schemas.microsoft.com/office/drawing/2014/main" id="{1825741F-CB85-49DB-8E8E-B0973017C7B8}"/>
              </a:ext>
            </a:extLst>
          </p:cNvPr>
          <p:cNvSpPr>
            <a:spLocks noGrp="1"/>
          </p:cNvSpPr>
          <p:nvPr>
            <p:ph type="subTitle" idx="1"/>
          </p:nvPr>
        </p:nvSpPr>
        <p:spPr>
          <a:xfrm>
            <a:off x="5539409" y="5874395"/>
            <a:ext cx="4185168" cy="429958"/>
          </a:xfrm>
        </p:spPr>
        <p:txBody>
          <a:bodyPr/>
          <a:lstStyle/>
          <a:p>
            <a:pPr algn="l"/>
            <a:r>
              <a:rPr lang="en-US" b="1" dirty="0">
                <a:solidFill>
                  <a:schemeClr val="tx1"/>
                </a:solidFill>
              </a:rPr>
              <a:t>Presented by:        Bello </a:t>
            </a:r>
            <a:r>
              <a:rPr lang="en-US" b="1" dirty="0" err="1">
                <a:solidFill>
                  <a:schemeClr val="tx1"/>
                </a:solidFill>
              </a:rPr>
              <a:t>Oluwaseun</a:t>
            </a:r>
            <a:endParaRPr lang="en-US" b="1" dirty="0">
              <a:solidFill>
                <a:schemeClr val="tx1"/>
              </a:solidFill>
            </a:endParaRPr>
          </a:p>
        </p:txBody>
      </p:sp>
    </p:spTree>
    <p:extLst>
      <p:ext uri="{BB962C8B-B14F-4D97-AF65-F5344CB8AC3E}">
        <p14:creationId xmlns:p14="http://schemas.microsoft.com/office/powerpoint/2010/main" val="9082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693882-4F85-4BFC-8A75-0F5671357156}"/>
              </a:ext>
            </a:extLst>
          </p:cNvPr>
          <p:cNvSpPr>
            <a:spLocks noGrp="1"/>
          </p:cNvSpPr>
          <p:nvPr>
            <p:ph idx="1"/>
          </p:nvPr>
        </p:nvSpPr>
        <p:spPr>
          <a:xfrm>
            <a:off x="677334" y="901149"/>
            <a:ext cx="8596668" cy="5140214"/>
          </a:xfrm>
        </p:spPr>
        <p:txBody>
          <a:bodyPr>
            <a:normAutofit/>
          </a:bodyPr>
          <a:lstStyle/>
          <a:p>
            <a:pPr marL="0" indent="0">
              <a:buNone/>
            </a:pPr>
            <a:r>
              <a:rPr lang="en-US" sz="3600" dirty="0">
                <a:solidFill>
                  <a:schemeClr val="tx1"/>
                </a:solidFill>
              </a:rPr>
              <a:t>Outline</a:t>
            </a:r>
          </a:p>
          <a:p>
            <a:pPr>
              <a:buFont typeface="Arial" panose="020B0604020202020204" pitchFamily="34" charset="0"/>
              <a:buChar char="•"/>
            </a:pPr>
            <a:r>
              <a:rPr lang="en-US" sz="2400" dirty="0">
                <a:solidFill>
                  <a:schemeClr val="tx1"/>
                </a:solidFill>
              </a:rPr>
              <a:t>What is Technology?</a:t>
            </a:r>
          </a:p>
          <a:p>
            <a:pPr>
              <a:buFont typeface="Arial" panose="020B0604020202020204" pitchFamily="34" charset="0"/>
              <a:buChar char="•"/>
            </a:pPr>
            <a:r>
              <a:rPr lang="en-US" sz="2400" dirty="0">
                <a:solidFill>
                  <a:schemeClr val="tx1"/>
                </a:solidFill>
              </a:rPr>
              <a:t>Environmental Management</a:t>
            </a:r>
          </a:p>
          <a:p>
            <a:pPr>
              <a:buFont typeface="Arial" panose="020B0604020202020204" pitchFamily="34" charset="0"/>
              <a:buChar char="•"/>
            </a:pPr>
            <a:r>
              <a:rPr lang="en-US" sz="2400" dirty="0">
                <a:solidFill>
                  <a:schemeClr val="tx1"/>
                </a:solidFill>
              </a:rPr>
              <a:t>Technology and Environmental Management(Good)</a:t>
            </a:r>
          </a:p>
          <a:p>
            <a:pPr>
              <a:buFont typeface="Arial" panose="020B0604020202020204" pitchFamily="34" charset="0"/>
              <a:buChar char="•"/>
            </a:pPr>
            <a:r>
              <a:rPr lang="en-US" sz="2400" dirty="0">
                <a:solidFill>
                  <a:schemeClr val="tx1"/>
                </a:solidFill>
              </a:rPr>
              <a:t>Green Technology</a:t>
            </a:r>
          </a:p>
          <a:p>
            <a:pPr>
              <a:buFont typeface="Arial" panose="020B0604020202020204" pitchFamily="34" charset="0"/>
              <a:buChar char="•"/>
            </a:pPr>
            <a:r>
              <a:rPr lang="en-US" sz="2400" dirty="0">
                <a:solidFill>
                  <a:schemeClr val="tx1"/>
                </a:solidFill>
              </a:rPr>
              <a:t>Technology and Environmental Management(Bad)</a:t>
            </a:r>
          </a:p>
          <a:p>
            <a:pPr>
              <a:buFont typeface="Arial" panose="020B0604020202020204" pitchFamily="34" charset="0"/>
              <a:buChar char="•"/>
            </a:pPr>
            <a:r>
              <a:rPr lang="en-US" sz="2400" dirty="0">
                <a:solidFill>
                  <a:schemeClr val="tx1"/>
                </a:solidFill>
              </a:rPr>
              <a:t>Technology Transfer</a:t>
            </a:r>
          </a:p>
          <a:p>
            <a:pPr>
              <a:buFont typeface="Arial" panose="020B0604020202020204" pitchFamily="34" charset="0"/>
              <a:buChar char="•"/>
            </a:pPr>
            <a:r>
              <a:rPr lang="en-US" sz="2400" dirty="0">
                <a:solidFill>
                  <a:schemeClr val="tx1"/>
                </a:solidFill>
              </a:rPr>
              <a:t>Future Prospects</a:t>
            </a:r>
          </a:p>
          <a:p>
            <a:pPr>
              <a:buFont typeface="Arial" panose="020B0604020202020204" pitchFamily="34" charset="0"/>
              <a:buChar char="•"/>
            </a:pPr>
            <a:r>
              <a:rPr lang="en-US" sz="2400" dirty="0">
                <a:solidFill>
                  <a:schemeClr val="tx1"/>
                </a:solidFill>
              </a:rPr>
              <a:t>Conclusion</a:t>
            </a:r>
          </a:p>
          <a:p>
            <a:pPr>
              <a:buFont typeface="Arial" panose="020B0604020202020204" pitchFamily="34" charset="0"/>
              <a:buChar char="•"/>
            </a:pPr>
            <a:r>
              <a:rPr lang="en-US" sz="2400" dirty="0">
                <a:solidFill>
                  <a:schemeClr val="tx1"/>
                </a:solidFill>
              </a:rPr>
              <a:t>Recommendation</a:t>
            </a:r>
          </a:p>
          <a:p>
            <a:pPr>
              <a:buFont typeface="Arial" panose="020B0604020202020204" pitchFamily="34" charset="0"/>
              <a:buChar char="•"/>
            </a:pPr>
            <a:endParaRPr lang="en-US" sz="2400" dirty="0">
              <a:solidFill>
                <a:schemeClr val="tx1"/>
              </a:solidFill>
            </a:endParaRPr>
          </a:p>
        </p:txBody>
      </p:sp>
    </p:spTree>
    <p:extLst>
      <p:ext uri="{BB962C8B-B14F-4D97-AF65-F5344CB8AC3E}">
        <p14:creationId xmlns:p14="http://schemas.microsoft.com/office/powerpoint/2010/main" val="2406699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A9038-9732-4CB2-8BC2-235341126196}"/>
              </a:ext>
            </a:extLst>
          </p:cNvPr>
          <p:cNvSpPr>
            <a:spLocks noGrp="1"/>
          </p:cNvSpPr>
          <p:nvPr>
            <p:ph type="title"/>
          </p:nvPr>
        </p:nvSpPr>
        <p:spPr/>
        <p:txBody>
          <a:bodyPr/>
          <a:lstStyle/>
          <a:p>
            <a:r>
              <a:rPr lang="en-US" dirty="0"/>
              <a:t>What </a:t>
            </a:r>
            <a:r>
              <a:rPr lang="en-US"/>
              <a:t>Is Technology?</a:t>
            </a:r>
          </a:p>
        </p:txBody>
      </p:sp>
      <p:pic>
        <p:nvPicPr>
          <p:cNvPr id="1026" name="Picture 2" descr="PPT - What is Technology? PowerPoint Presentation, free download -  ID:3928745">
            <a:extLst>
              <a:ext uri="{FF2B5EF4-FFF2-40B4-BE49-F238E27FC236}">
                <a16:creationId xmlns:a16="http://schemas.microsoft.com/office/drawing/2014/main" id="{141AC855-CD95-4F22-9484-0A307B1826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7334" y="1333500"/>
            <a:ext cx="8809566" cy="534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349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4EB7681-2FAB-4877-B62C-2D6DFC0DCC64}"/>
              </a:ext>
            </a:extLst>
          </p:cNvPr>
          <p:cNvSpPr>
            <a:spLocks noGrp="1"/>
          </p:cNvSpPr>
          <p:nvPr>
            <p:ph idx="1"/>
          </p:nvPr>
        </p:nvSpPr>
        <p:spPr>
          <a:xfrm>
            <a:off x="677863" y="838200"/>
            <a:ext cx="8596312" cy="3295649"/>
          </a:xfrm>
        </p:spPr>
        <p:txBody>
          <a:bodyPr/>
          <a:lstStyle/>
          <a:p>
            <a:r>
              <a:rPr lang="en-US" dirty="0"/>
              <a:t>Technology is the theoretical and practical knowledge, skills, and artifacts that can be used to develop products and services as well as their production and delivery systems. (</a:t>
            </a:r>
            <a:r>
              <a:rPr lang="en-US" dirty="0" err="1"/>
              <a:t>Burgelman</a:t>
            </a:r>
            <a:r>
              <a:rPr lang="en-US" dirty="0"/>
              <a:t> et.al,1996)</a:t>
            </a:r>
          </a:p>
          <a:p>
            <a:r>
              <a:rPr lang="en-US" dirty="0"/>
              <a:t>Technology is obtaining certain result, resolving certain problems, completing certain tasks using particular skills, employing knowledge and exploiting assets (Lan and Yung, 1996)</a:t>
            </a:r>
          </a:p>
          <a:p>
            <a:r>
              <a:rPr lang="en-US" dirty="0"/>
              <a:t>Technology is a cultural system</a:t>
            </a:r>
            <a:r>
              <a:rPr lang="en-US" dirty="0">
                <a:solidFill>
                  <a:srgbClr val="00B050"/>
                </a:solidFill>
              </a:rPr>
              <a:t> concerned with the relationships between humans and their environment </a:t>
            </a:r>
            <a:r>
              <a:rPr lang="en-US" dirty="0"/>
              <a:t>(</a:t>
            </a:r>
            <a:r>
              <a:rPr lang="en-US" dirty="0" err="1"/>
              <a:t>Tepstra</a:t>
            </a:r>
            <a:r>
              <a:rPr lang="en-US" dirty="0"/>
              <a:t> and David,1985).</a:t>
            </a:r>
          </a:p>
          <a:p>
            <a:endParaRPr lang="en-US" dirty="0"/>
          </a:p>
        </p:txBody>
      </p:sp>
      <p:pic>
        <p:nvPicPr>
          <p:cNvPr id="2050" name="Picture 2" descr="Technology- How to Work in Computer and List of Technologies |  InforamtionQ.com">
            <a:extLst>
              <a:ext uri="{FF2B5EF4-FFF2-40B4-BE49-F238E27FC236}">
                <a16:creationId xmlns:a16="http://schemas.microsoft.com/office/drawing/2014/main" id="{4BA8F87A-593B-484C-9BD5-50651B739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862" y="3429000"/>
            <a:ext cx="9094787" cy="305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507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4CC386-FD4E-487D-A5BA-790AAB3FBF92}"/>
              </a:ext>
            </a:extLst>
          </p:cNvPr>
          <p:cNvSpPr>
            <a:spLocks noGrp="1"/>
          </p:cNvSpPr>
          <p:nvPr>
            <p:ph type="title"/>
          </p:nvPr>
        </p:nvSpPr>
        <p:spPr/>
        <p:txBody>
          <a:bodyPr/>
          <a:lstStyle/>
          <a:p>
            <a:r>
              <a:rPr lang="en-US" dirty="0"/>
              <a:t>Environmental Management</a:t>
            </a:r>
          </a:p>
        </p:txBody>
      </p:sp>
      <p:sp>
        <p:nvSpPr>
          <p:cNvPr id="7" name="Content Placeholder 6">
            <a:extLst>
              <a:ext uri="{FF2B5EF4-FFF2-40B4-BE49-F238E27FC236}">
                <a16:creationId xmlns:a16="http://schemas.microsoft.com/office/drawing/2014/main" id="{8E6B6B7E-521C-4163-A81C-77E8C68BCE15}"/>
              </a:ext>
            </a:extLst>
          </p:cNvPr>
          <p:cNvSpPr>
            <a:spLocks noGrp="1"/>
          </p:cNvSpPr>
          <p:nvPr>
            <p:ph idx="1"/>
          </p:nvPr>
        </p:nvSpPr>
        <p:spPr>
          <a:xfrm>
            <a:off x="677334" y="1404731"/>
            <a:ext cx="8596668" cy="4636632"/>
          </a:xfrm>
        </p:spPr>
        <p:txBody>
          <a:bodyPr/>
          <a:lstStyle/>
          <a:p>
            <a:r>
              <a:rPr lang="en-US" dirty="0"/>
              <a:t>Environmental management is a ‘purposeful activity with the goal to maintain and improve the state of an environmental resource affected by human activities.</a:t>
            </a:r>
          </a:p>
          <a:p>
            <a:r>
              <a:rPr lang="en-US" dirty="0"/>
              <a:t>Environmental management is the management of the interaction and impact of human activities on the natural environment.</a:t>
            </a:r>
          </a:p>
          <a:p>
            <a:r>
              <a:rPr lang="en-US" dirty="0"/>
              <a:t>The aim of environmental management is to ensure that ecosystem services and biodiversity are protected and maintained for equitable use by future human generations.	</a:t>
            </a:r>
          </a:p>
          <a:p>
            <a:endParaRPr lang="en-US" dirty="0"/>
          </a:p>
          <a:p>
            <a:endParaRPr lang="en-US" dirty="0"/>
          </a:p>
        </p:txBody>
      </p:sp>
      <p:pic>
        <p:nvPicPr>
          <p:cNvPr id="11" name="Picture 4" descr="ENVIS CPCB | Control of Pollution">
            <a:extLst>
              <a:ext uri="{FF2B5EF4-FFF2-40B4-BE49-F238E27FC236}">
                <a16:creationId xmlns:a16="http://schemas.microsoft.com/office/drawing/2014/main" id="{05B2D6DD-59FC-43BA-89E5-1715D2F8F38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3182" y="3993903"/>
            <a:ext cx="5645427" cy="2908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166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D4CA28-89E1-43AF-B7BD-56058473EA20}"/>
              </a:ext>
            </a:extLst>
          </p:cNvPr>
          <p:cNvSpPr>
            <a:spLocks noGrp="1"/>
          </p:cNvSpPr>
          <p:nvPr>
            <p:ph idx="1"/>
          </p:nvPr>
        </p:nvSpPr>
        <p:spPr>
          <a:xfrm>
            <a:off x="677334" y="834888"/>
            <a:ext cx="8596668" cy="5689480"/>
          </a:xfrm>
        </p:spPr>
        <p:txBody>
          <a:bodyPr>
            <a:normAutofit/>
          </a:bodyPr>
          <a:lstStyle/>
          <a:p>
            <a:r>
              <a:rPr lang="en-US" dirty="0"/>
              <a:t>The pressure for sustainable environment has emerged in companies and the incorporation of technologies as part of the manufacture of products.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However, incorporating technologies into manufacturing does not always represent a reduction of the environmental burden.</a:t>
            </a:r>
          </a:p>
          <a:p>
            <a:endParaRPr lang="en-US" dirty="0"/>
          </a:p>
        </p:txBody>
      </p:sp>
      <p:pic>
        <p:nvPicPr>
          <p:cNvPr id="6148" name="Picture 4" descr="The President of India, Shri Ram Nath Kovind inaugurated the International  Conference and Exhibition on Energy and Environment | Exhibition Showcase">
            <a:extLst>
              <a:ext uri="{FF2B5EF4-FFF2-40B4-BE49-F238E27FC236}">
                <a16:creationId xmlns:a16="http://schemas.microsoft.com/office/drawing/2014/main" id="{F4B6A6FD-2472-4196-83CF-96BCAD4165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9312" y="1863184"/>
            <a:ext cx="6956227" cy="3093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4606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610F-1474-42C7-8739-8DC60D84C01C}"/>
              </a:ext>
            </a:extLst>
          </p:cNvPr>
          <p:cNvSpPr>
            <a:spLocks noGrp="1"/>
          </p:cNvSpPr>
          <p:nvPr>
            <p:ph type="title"/>
          </p:nvPr>
        </p:nvSpPr>
        <p:spPr/>
        <p:txBody>
          <a:bodyPr/>
          <a:lstStyle/>
          <a:p>
            <a:r>
              <a:rPr lang="en-US" dirty="0"/>
              <a:t>Technology and Environmental Management(Good)</a:t>
            </a:r>
          </a:p>
        </p:txBody>
      </p:sp>
      <p:sp>
        <p:nvSpPr>
          <p:cNvPr id="4" name="Content Placeholder 3">
            <a:extLst>
              <a:ext uri="{FF2B5EF4-FFF2-40B4-BE49-F238E27FC236}">
                <a16:creationId xmlns:a16="http://schemas.microsoft.com/office/drawing/2014/main" id="{9E6BA99D-B4CA-4FF7-AFDB-4D729F86C871}"/>
              </a:ext>
            </a:extLst>
          </p:cNvPr>
          <p:cNvSpPr>
            <a:spLocks noGrp="1"/>
          </p:cNvSpPr>
          <p:nvPr>
            <p:ph idx="1"/>
          </p:nvPr>
        </p:nvSpPr>
        <p:spPr>
          <a:xfrm>
            <a:off x="677334" y="1815549"/>
            <a:ext cx="8596668" cy="4225814"/>
          </a:xfrm>
        </p:spPr>
        <p:txBody>
          <a:bodyPr/>
          <a:lstStyle/>
          <a:p>
            <a:pPr marL="0" indent="0">
              <a:buNone/>
            </a:pPr>
            <a:r>
              <a:rPr lang="en-US" dirty="0"/>
              <a:t>Technology has positively impacted the environment in so many ways, that life without technology seems impossible. Such ways are:</a:t>
            </a:r>
          </a:p>
          <a:p>
            <a:pPr>
              <a:buFont typeface="+mj-lt"/>
              <a:buAutoNum type="arabicPeriod"/>
            </a:pPr>
            <a:r>
              <a:rPr lang="en-US" dirty="0"/>
              <a:t>Renewable energy: Modern environmental technology has enabled us to capture naturally occurring energy and convert it into electricity or useful heat through devices such as solar panels, wind and water turbines.</a:t>
            </a:r>
          </a:p>
          <a:p>
            <a:pPr>
              <a:buFont typeface="+mj-lt"/>
              <a:buAutoNum type="arabicPeriod"/>
            </a:pPr>
            <a:r>
              <a:rPr lang="en-US" dirty="0"/>
              <a:t>Smart Technology: For example, intelligent lighting systems only illuminate areas that require it and a smart thermostat keeps homes at certain temperatures during certain times of day, therefore reducing wastage.</a:t>
            </a:r>
          </a:p>
        </p:txBody>
      </p:sp>
      <p:pic>
        <p:nvPicPr>
          <p:cNvPr id="4100" name="Picture 4" descr="Is tech destroying the planet? - RSA">
            <a:extLst>
              <a:ext uri="{FF2B5EF4-FFF2-40B4-BE49-F238E27FC236}">
                <a16:creationId xmlns:a16="http://schemas.microsoft.com/office/drawing/2014/main" id="{708DC50C-07AF-435F-9157-C35E2D3E32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933" y="4414077"/>
            <a:ext cx="6206267" cy="2325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7622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B0CF32-5C5F-41F4-96BC-702F54A95234}"/>
              </a:ext>
            </a:extLst>
          </p:cNvPr>
          <p:cNvSpPr>
            <a:spLocks noGrp="1"/>
          </p:cNvSpPr>
          <p:nvPr>
            <p:ph idx="1"/>
          </p:nvPr>
        </p:nvSpPr>
        <p:spPr>
          <a:xfrm>
            <a:off x="677334" y="689113"/>
            <a:ext cx="8596668" cy="5352249"/>
          </a:xfrm>
        </p:spPr>
        <p:txBody>
          <a:bodyPr>
            <a:normAutofit fontScale="92500" lnSpcReduction="10000"/>
          </a:bodyPr>
          <a:lstStyle/>
          <a:p>
            <a:pPr>
              <a:buFont typeface="+mj-lt"/>
              <a:buAutoNum type="arabicPeriod" startAt="3"/>
            </a:pPr>
            <a:r>
              <a:rPr lang="en-US" dirty="0"/>
              <a:t>Electric Vehicles: demonstrate a positive impact of technology on the environment because they do not produce carbon emissions, which contribute towards the ‘greenhouse effect’ and leads to global warming. Furthermore, they do not contribute to air pollution, meaning they are cleaner and less harmful to human health, animals, plants, and water.</a:t>
            </a:r>
          </a:p>
          <a:p>
            <a:pPr>
              <a:buFont typeface="+mj-lt"/>
              <a:buAutoNum type="arabicPeriod" startAt="3"/>
            </a:pPr>
            <a:r>
              <a:rPr lang="en-US" dirty="0"/>
              <a:t>Advanced Ceramics: components ensure long life for parts that are subject to high stress in the field of environmental technology – for instance in water treatment or recycling and processing and recycling of waste</a:t>
            </a:r>
          </a:p>
          <a:p>
            <a:pPr>
              <a:buFont typeface="+mj-lt"/>
              <a:buAutoNum type="arabicPeriod" startAt="3"/>
            </a:pPr>
            <a:r>
              <a:rPr lang="en-US" dirty="0"/>
              <a:t>Software Creation: In 2001 a group of undergraduates at </a:t>
            </a:r>
            <a:r>
              <a:rPr lang="en-US" dirty="0" err="1"/>
              <a:t>Havard</a:t>
            </a:r>
            <a:r>
              <a:rPr lang="en-US" dirty="0"/>
              <a:t> created a remote notebook useful to marine biologists and others working in wet environments.</a:t>
            </a:r>
          </a:p>
          <a:p>
            <a:pPr>
              <a:buFont typeface="+mj-lt"/>
              <a:buAutoNum type="arabicPeriod" startAt="3"/>
            </a:pPr>
            <a:r>
              <a:rPr lang="en-US" dirty="0"/>
              <a:t>Improved Simulated environments: Using artificial intelligence, weather forecasts and so many other elements can be accurately predicted and natural disasters have been avoided.</a:t>
            </a:r>
          </a:p>
          <a:p>
            <a:pPr>
              <a:buFont typeface="+mj-lt"/>
              <a:buAutoNum type="arabicPeriod" startAt="3"/>
            </a:pPr>
            <a:r>
              <a:rPr lang="en-US" dirty="0"/>
              <a:t>Use of Geographical Information System (GIS)</a:t>
            </a:r>
          </a:p>
          <a:p>
            <a:pPr>
              <a:buFont typeface="+mj-lt"/>
              <a:buAutoNum type="arabicPeriod" startAt="3"/>
            </a:pPr>
            <a:r>
              <a:rPr lang="en-US" dirty="0"/>
              <a:t>Database collation ad analysis</a:t>
            </a:r>
          </a:p>
          <a:p>
            <a:pPr>
              <a:buFont typeface="+mj-lt"/>
              <a:buAutoNum type="arabicPeriod" startAt="3"/>
            </a:pPr>
            <a:r>
              <a:rPr lang="en-US" dirty="0"/>
              <a:t>Environmental Information System</a:t>
            </a:r>
          </a:p>
          <a:p>
            <a:pPr>
              <a:buFont typeface="+mj-lt"/>
              <a:buAutoNum type="arabicPeriod" startAt="3"/>
            </a:pPr>
            <a:r>
              <a:rPr lang="en-US" dirty="0"/>
              <a:t>Remote Sensing and Satellite monitoring.</a:t>
            </a:r>
          </a:p>
          <a:p>
            <a:pPr>
              <a:buFont typeface="+mj-lt"/>
              <a:buAutoNum type="arabicPeriod" startAt="3"/>
            </a:pPr>
            <a:endParaRPr lang="en-US" dirty="0"/>
          </a:p>
          <a:p>
            <a:pPr>
              <a:buFont typeface="+mj-lt"/>
              <a:buAutoNum type="arabicPeriod" startAt="3"/>
            </a:pPr>
            <a:endParaRPr lang="en-US" dirty="0"/>
          </a:p>
        </p:txBody>
      </p:sp>
    </p:spTree>
    <p:extLst>
      <p:ext uri="{BB962C8B-B14F-4D97-AF65-F5344CB8AC3E}">
        <p14:creationId xmlns:p14="http://schemas.microsoft.com/office/powerpoint/2010/main" val="306341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04CD43-9AE4-4570-876E-B46EDAC6573F}"/>
              </a:ext>
            </a:extLst>
          </p:cNvPr>
          <p:cNvSpPr>
            <a:spLocks noGrp="1"/>
          </p:cNvSpPr>
          <p:nvPr>
            <p:ph type="title"/>
          </p:nvPr>
        </p:nvSpPr>
        <p:spPr/>
        <p:txBody>
          <a:bodyPr/>
          <a:lstStyle/>
          <a:p>
            <a:r>
              <a:rPr lang="en-US" dirty="0"/>
              <a:t>Green Technology</a:t>
            </a:r>
          </a:p>
        </p:txBody>
      </p:sp>
      <p:sp>
        <p:nvSpPr>
          <p:cNvPr id="3" name="Content Placeholder 2">
            <a:extLst>
              <a:ext uri="{FF2B5EF4-FFF2-40B4-BE49-F238E27FC236}">
                <a16:creationId xmlns:a16="http://schemas.microsoft.com/office/drawing/2014/main" id="{62732E50-8CA9-406E-8209-11F3B0C834C5}"/>
              </a:ext>
            </a:extLst>
          </p:cNvPr>
          <p:cNvSpPr>
            <a:spLocks noGrp="1"/>
          </p:cNvSpPr>
          <p:nvPr>
            <p:ph idx="1"/>
          </p:nvPr>
        </p:nvSpPr>
        <p:spPr>
          <a:xfrm>
            <a:off x="677334" y="1630017"/>
            <a:ext cx="8596668" cy="4411345"/>
          </a:xfrm>
        </p:spPr>
        <p:txBody>
          <a:bodyPr/>
          <a:lstStyle/>
          <a:p>
            <a:r>
              <a:rPr lang="en-US" dirty="0"/>
              <a:t>Green Technology refers to a system that uses innovative methods to create environment friendly process, products and services.</a:t>
            </a:r>
          </a:p>
          <a:p>
            <a:r>
              <a:rPr lang="en-US" dirty="0"/>
              <a:t> Going green or using technologies that are friendly to the environment is among the many ways that countries are looking into in order to spur economic growth and improve the lives of its citizens.</a:t>
            </a:r>
          </a:p>
          <a:p>
            <a:r>
              <a:rPr lang="en-US" dirty="0"/>
              <a:t>Green technology uses renewable natural resources that never depletes, new and innovative energy generation techniques.</a:t>
            </a:r>
          </a:p>
          <a:p>
            <a:pPr marL="0" indent="0">
              <a:buNone/>
            </a:pPr>
            <a:endParaRPr lang="en-US" dirty="0"/>
          </a:p>
          <a:p>
            <a:pPr marL="0" indent="0">
              <a:buNone/>
            </a:pPr>
            <a:endParaRPr lang="en-US" dirty="0"/>
          </a:p>
        </p:txBody>
      </p:sp>
      <p:pic>
        <p:nvPicPr>
          <p:cNvPr id="7170" name="Picture 2" descr="Bryan Rossnagel | Green Technology, New Inventions for a Cleaner Future">
            <a:extLst>
              <a:ext uri="{FF2B5EF4-FFF2-40B4-BE49-F238E27FC236}">
                <a16:creationId xmlns:a16="http://schemas.microsoft.com/office/drawing/2014/main" id="{1BF8756E-D7CA-4F12-B5A4-27D8228EC8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6436" y="4306957"/>
            <a:ext cx="8147566" cy="2340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88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36C876-5A98-472A-BA98-FE550F207185}"/>
              </a:ext>
            </a:extLst>
          </p:cNvPr>
          <p:cNvSpPr>
            <a:spLocks noGrp="1"/>
          </p:cNvSpPr>
          <p:nvPr>
            <p:ph idx="1"/>
          </p:nvPr>
        </p:nvSpPr>
        <p:spPr>
          <a:xfrm>
            <a:off x="677334" y="543697"/>
            <a:ext cx="8596668" cy="6314303"/>
          </a:xfrm>
        </p:spPr>
        <p:txBody>
          <a:bodyPr/>
          <a:lstStyle/>
          <a:p>
            <a:r>
              <a:rPr lang="en-US" dirty="0"/>
              <a:t>One of the important factors for environmental pollution is the disposal of waste. Green technology has answers to that as well. It can effectively change waste pattern and production in a way that it does not harm the planet and we can go green.</a:t>
            </a:r>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r>
              <a:rPr lang="en-US" dirty="0"/>
              <a:t>One of the best known examples of green technology would be the solar cell. A solar cell directly converts the solar energy (commonly referred as ‘light’) into electrical energy through the process of photo-</a:t>
            </a:r>
            <a:r>
              <a:rPr lang="en-US" dirty="0" err="1"/>
              <a:t>voltaics</a:t>
            </a:r>
            <a:r>
              <a:rPr lang="en-US" dirty="0"/>
              <a:t> (photo-electric effect). Generating electricity from solar energy means less consumption of fossil fuels, and reduction in the pollution and greenhouse gas emissions</a:t>
            </a:r>
          </a:p>
          <a:p>
            <a:endParaRPr lang="en-US" dirty="0"/>
          </a:p>
        </p:txBody>
      </p:sp>
      <p:pic>
        <p:nvPicPr>
          <p:cNvPr id="8194" name="Picture 2">
            <a:extLst>
              <a:ext uri="{FF2B5EF4-FFF2-40B4-BE49-F238E27FC236}">
                <a16:creationId xmlns:a16="http://schemas.microsoft.com/office/drawing/2014/main" id="{F619B735-B195-4F91-879E-090F575DBF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7193" y="1710155"/>
            <a:ext cx="6076950" cy="3164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451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8ACD14C-24C5-4FF2-BF55-011EA0B60C2B}"/>
              </a:ext>
            </a:extLst>
          </p:cNvPr>
          <p:cNvSpPr>
            <a:spLocks noGrp="1"/>
          </p:cNvSpPr>
          <p:nvPr>
            <p:ph type="title"/>
          </p:nvPr>
        </p:nvSpPr>
        <p:spPr/>
        <p:txBody>
          <a:bodyPr/>
          <a:lstStyle/>
          <a:p>
            <a:r>
              <a:rPr lang="en-US" dirty="0"/>
              <a:t>Advantages and Disadvantages of Green Technology</a:t>
            </a:r>
          </a:p>
        </p:txBody>
      </p:sp>
      <p:sp>
        <p:nvSpPr>
          <p:cNvPr id="13" name="Text Placeholder 12">
            <a:extLst>
              <a:ext uri="{FF2B5EF4-FFF2-40B4-BE49-F238E27FC236}">
                <a16:creationId xmlns:a16="http://schemas.microsoft.com/office/drawing/2014/main" id="{94EDF5BF-AE57-4D4E-8BDD-977800003F57}"/>
              </a:ext>
            </a:extLst>
          </p:cNvPr>
          <p:cNvSpPr>
            <a:spLocks noGrp="1"/>
          </p:cNvSpPr>
          <p:nvPr>
            <p:ph type="body" idx="1"/>
          </p:nvPr>
        </p:nvSpPr>
        <p:spPr>
          <a:xfrm>
            <a:off x="675745" y="1757560"/>
            <a:ext cx="4185623" cy="576262"/>
          </a:xfrm>
        </p:spPr>
        <p:txBody>
          <a:bodyPr/>
          <a:lstStyle/>
          <a:p>
            <a:r>
              <a:rPr lang="en-US" dirty="0"/>
              <a:t>Advantages	</a:t>
            </a:r>
          </a:p>
        </p:txBody>
      </p:sp>
      <p:sp>
        <p:nvSpPr>
          <p:cNvPr id="14" name="Content Placeholder 13">
            <a:extLst>
              <a:ext uri="{FF2B5EF4-FFF2-40B4-BE49-F238E27FC236}">
                <a16:creationId xmlns:a16="http://schemas.microsoft.com/office/drawing/2014/main" id="{A07BF408-9CFD-49E1-9D90-A093FC2BBEE7}"/>
              </a:ext>
            </a:extLst>
          </p:cNvPr>
          <p:cNvSpPr>
            <a:spLocks noGrp="1"/>
          </p:cNvSpPr>
          <p:nvPr>
            <p:ph sz="half" idx="2"/>
          </p:nvPr>
        </p:nvSpPr>
        <p:spPr>
          <a:xfrm>
            <a:off x="675745" y="2333823"/>
            <a:ext cx="4185623" cy="3707540"/>
          </a:xfrm>
        </p:spPr>
        <p:txBody>
          <a:bodyPr>
            <a:normAutofit/>
          </a:bodyPr>
          <a:lstStyle/>
          <a:p>
            <a:r>
              <a:rPr lang="en-US" dirty="0"/>
              <a:t>Does not emit anything harmful into the air</a:t>
            </a:r>
          </a:p>
          <a:p>
            <a:r>
              <a:rPr lang="en-US" dirty="0"/>
              <a:t>Can bring economic benefits to certain areas</a:t>
            </a:r>
          </a:p>
          <a:p>
            <a:r>
              <a:rPr lang="en-US" dirty="0"/>
              <a:t>Requires less maintenance so one doesn’t have to shell out a lot of money to operate it</a:t>
            </a:r>
          </a:p>
          <a:p>
            <a:r>
              <a:rPr lang="en-US" dirty="0"/>
              <a:t>Renewable, i.e. it will never run out</a:t>
            </a:r>
          </a:p>
          <a:p>
            <a:r>
              <a:rPr lang="en-US" dirty="0"/>
              <a:t>Can slow the effects of global warming by reducing CO2 emissions</a:t>
            </a:r>
          </a:p>
        </p:txBody>
      </p:sp>
      <p:sp>
        <p:nvSpPr>
          <p:cNvPr id="15" name="Text Placeholder 14">
            <a:extLst>
              <a:ext uri="{FF2B5EF4-FFF2-40B4-BE49-F238E27FC236}">
                <a16:creationId xmlns:a16="http://schemas.microsoft.com/office/drawing/2014/main" id="{3ECD22CF-EFE3-4E04-B519-FB3C2B59CE7E}"/>
              </a:ext>
            </a:extLst>
          </p:cNvPr>
          <p:cNvSpPr>
            <a:spLocks noGrp="1"/>
          </p:cNvSpPr>
          <p:nvPr>
            <p:ph type="body" sz="quarter" idx="3"/>
          </p:nvPr>
        </p:nvSpPr>
        <p:spPr>
          <a:xfrm>
            <a:off x="5088384" y="1930400"/>
            <a:ext cx="4185618" cy="576262"/>
          </a:xfrm>
        </p:spPr>
        <p:txBody>
          <a:bodyPr/>
          <a:lstStyle/>
          <a:p>
            <a:r>
              <a:rPr lang="en-US" dirty="0"/>
              <a:t>Disadvantages</a:t>
            </a:r>
          </a:p>
        </p:txBody>
      </p:sp>
      <p:sp>
        <p:nvSpPr>
          <p:cNvPr id="16" name="Content Placeholder 15">
            <a:extLst>
              <a:ext uri="{FF2B5EF4-FFF2-40B4-BE49-F238E27FC236}">
                <a16:creationId xmlns:a16="http://schemas.microsoft.com/office/drawing/2014/main" id="{958AAE47-01F1-4633-81DC-D78A24A68200}"/>
              </a:ext>
            </a:extLst>
          </p:cNvPr>
          <p:cNvSpPr>
            <a:spLocks noGrp="1"/>
          </p:cNvSpPr>
          <p:nvPr>
            <p:ph sz="quarter" idx="4"/>
          </p:nvPr>
        </p:nvSpPr>
        <p:spPr>
          <a:xfrm>
            <a:off x="5088384" y="2506663"/>
            <a:ext cx="4185617" cy="3534700"/>
          </a:xfrm>
        </p:spPr>
        <p:txBody>
          <a:bodyPr>
            <a:normAutofit/>
          </a:bodyPr>
          <a:lstStyle/>
          <a:p>
            <a:r>
              <a:rPr lang="en-US" dirty="0"/>
              <a:t>High costs of implementation</a:t>
            </a:r>
          </a:p>
          <a:p>
            <a:r>
              <a:rPr lang="en-US" dirty="0"/>
              <a:t>Lesser known alternative chemicals or raw material inputs</a:t>
            </a:r>
          </a:p>
          <a:p>
            <a:r>
              <a:rPr lang="en-US" dirty="0"/>
              <a:t>Lesser known alternative process technologies</a:t>
            </a:r>
          </a:p>
          <a:p>
            <a:r>
              <a:rPr lang="en-US" dirty="0"/>
              <a:t>Uncertainty about performance impacts</a:t>
            </a:r>
          </a:p>
          <a:p>
            <a:r>
              <a:rPr lang="en-US" dirty="0"/>
              <a:t>Lack of human resources and skills</a:t>
            </a:r>
          </a:p>
          <a:p>
            <a:endParaRPr lang="en-US" dirty="0"/>
          </a:p>
        </p:txBody>
      </p:sp>
    </p:spTree>
    <p:extLst>
      <p:ext uri="{BB962C8B-B14F-4D97-AF65-F5344CB8AC3E}">
        <p14:creationId xmlns:p14="http://schemas.microsoft.com/office/powerpoint/2010/main" val="3102209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C4BAD-07D6-4273-AB46-724A8C0ED586}"/>
              </a:ext>
            </a:extLst>
          </p:cNvPr>
          <p:cNvSpPr>
            <a:spLocks noGrp="1"/>
          </p:cNvSpPr>
          <p:nvPr>
            <p:ph type="title"/>
          </p:nvPr>
        </p:nvSpPr>
        <p:spPr/>
        <p:txBody>
          <a:bodyPr/>
          <a:lstStyle/>
          <a:p>
            <a:r>
              <a:rPr lang="en-US" dirty="0"/>
              <a:t>Technology and Environmental Management(Bad)</a:t>
            </a:r>
          </a:p>
        </p:txBody>
      </p:sp>
      <p:sp>
        <p:nvSpPr>
          <p:cNvPr id="4" name="Content Placeholder 3">
            <a:extLst>
              <a:ext uri="{FF2B5EF4-FFF2-40B4-BE49-F238E27FC236}">
                <a16:creationId xmlns:a16="http://schemas.microsoft.com/office/drawing/2014/main" id="{74848541-27FE-4DE8-8ABA-66011C348074}"/>
              </a:ext>
            </a:extLst>
          </p:cNvPr>
          <p:cNvSpPr>
            <a:spLocks noGrp="1"/>
          </p:cNvSpPr>
          <p:nvPr>
            <p:ph idx="1"/>
          </p:nvPr>
        </p:nvSpPr>
        <p:spPr/>
        <p:txBody>
          <a:bodyPr/>
          <a:lstStyle/>
          <a:p>
            <a:pPr marL="0" indent="0">
              <a:buNone/>
            </a:pPr>
            <a:r>
              <a:rPr lang="en-US" dirty="0"/>
              <a:t>The impact of technology on the environment has included the misuse and damage of our natural earth. These technologies have damaged our world in two main ways; pollution and the depletion of natural resources.</a:t>
            </a:r>
          </a:p>
          <a:p>
            <a:pPr>
              <a:buFont typeface="+mj-lt"/>
              <a:buAutoNum type="arabicPeriod"/>
            </a:pPr>
            <a:r>
              <a:rPr lang="en-US" dirty="0"/>
              <a:t>Air pollution: The main sources all relate to technologies which emerged following the industrial revolution such as the burning of fossil fuels, factories, power stations, mass agriculture and vehicles. The consequences of air pollution include negative health impacts for humans and animals and global warming.</a:t>
            </a:r>
          </a:p>
        </p:txBody>
      </p:sp>
      <p:pic>
        <p:nvPicPr>
          <p:cNvPr id="5122" name="Picture 2" descr="Environmental Technology | Impact of technology on the environment">
            <a:extLst>
              <a:ext uri="{FF2B5EF4-FFF2-40B4-BE49-F238E27FC236}">
                <a16:creationId xmlns:a16="http://schemas.microsoft.com/office/drawing/2014/main" id="{60ED5D4A-9E22-45D5-9529-52284DAE41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8721" y="4611757"/>
            <a:ext cx="7597713" cy="2246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032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45A8F5-AA96-458B-837A-947E327F2FA6}"/>
              </a:ext>
            </a:extLst>
          </p:cNvPr>
          <p:cNvSpPr>
            <a:spLocks noGrp="1"/>
          </p:cNvSpPr>
          <p:nvPr>
            <p:ph idx="1"/>
          </p:nvPr>
        </p:nvSpPr>
        <p:spPr>
          <a:xfrm>
            <a:off x="677334" y="727365"/>
            <a:ext cx="8596668" cy="5313998"/>
          </a:xfrm>
        </p:spPr>
        <p:txBody>
          <a:bodyPr/>
          <a:lstStyle/>
          <a:p>
            <a:pPr>
              <a:buFont typeface="+mj-lt"/>
              <a:buAutoNum type="arabicPeriod" startAt="2"/>
            </a:pPr>
            <a:r>
              <a:rPr lang="en-US" dirty="0"/>
              <a:t>Water pollution: is the contamination of water bodies such as lakes, rivers, oceans, and groundwater, usually due to human activities. Some of the most common water pollutants are domestic waste, plastics, industrial effluents and insecticides and pesticides. A specific example is the release of inadequately treated wastewater into natural water bodies, which can lead to degradation of aquatic ecosystems</a:t>
            </a:r>
          </a:p>
          <a:p>
            <a:pPr>
              <a:buFont typeface="+mj-lt"/>
              <a:buAutoNum type="arabicPeriod" startAt="2"/>
            </a:pPr>
            <a:endParaRPr lang="en-US" dirty="0"/>
          </a:p>
          <a:p>
            <a:pPr>
              <a:buFont typeface="+mj-lt"/>
              <a:buAutoNum type="arabicPeriod" startAt="2"/>
            </a:pPr>
            <a:endParaRPr lang="en-US" dirty="0"/>
          </a:p>
          <a:p>
            <a:pPr>
              <a:buFont typeface="+mj-lt"/>
              <a:buAutoNum type="arabicPeriod" startAt="2"/>
            </a:pPr>
            <a:r>
              <a:rPr lang="en-US" dirty="0"/>
              <a:t>Depletion of Natural Resources: Resource depletion is another negative impact of technology on the environment. It refers to the consumption of a resource faster than it can be replenished. Natural resources consist of those that are in existence without humans having created them and they can be either renewable or non-renewable. There are several types of resource depletion, with the most severe being aquifer depletion, deforestation, mining for fossil fuels and minerals, contamination of resources, soil erosion and overconsumption of resources</a:t>
            </a:r>
          </a:p>
          <a:p>
            <a:pPr>
              <a:buFont typeface="+mj-lt"/>
              <a:buAutoNum type="arabicPeriod" startAt="2"/>
            </a:pPr>
            <a:endParaRPr lang="en-US" dirty="0"/>
          </a:p>
        </p:txBody>
      </p:sp>
    </p:spTree>
    <p:extLst>
      <p:ext uri="{BB962C8B-B14F-4D97-AF65-F5344CB8AC3E}">
        <p14:creationId xmlns:p14="http://schemas.microsoft.com/office/powerpoint/2010/main" val="1453572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B7AD0-F6D5-428E-8996-5B4A2611F63C}"/>
              </a:ext>
            </a:extLst>
          </p:cNvPr>
          <p:cNvSpPr>
            <a:spLocks noGrp="1"/>
          </p:cNvSpPr>
          <p:nvPr>
            <p:ph type="title"/>
          </p:nvPr>
        </p:nvSpPr>
        <p:spPr/>
        <p:txBody>
          <a:bodyPr/>
          <a:lstStyle/>
          <a:p>
            <a:r>
              <a:rPr lang="en-US" dirty="0"/>
              <a:t>Technology Transfer</a:t>
            </a:r>
          </a:p>
        </p:txBody>
      </p:sp>
      <p:sp>
        <p:nvSpPr>
          <p:cNvPr id="3" name="Content Placeholder 2">
            <a:extLst>
              <a:ext uri="{FF2B5EF4-FFF2-40B4-BE49-F238E27FC236}">
                <a16:creationId xmlns:a16="http://schemas.microsoft.com/office/drawing/2014/main" id="{CDAB353F-DEC4-471E-9851-1224017425FA}"/>
              </a:ext>
            </a:extLst>
          </p:cNvPr>
          <p:cNvSpPr>
            <a:spLocks noGrp="1"/>
          </p:cNvSpPr>
          <p:nvPr>
            <p:ph idx="1"/>
          </p:nvPr>
        </p:nvSpPr>
        <p:spPr/>
        <p:txBody>
          <a:bodyPr>
            <a:normAutofit lnSpcReduction="10000"/>
          </a:bodyPr>
          <a:lstStyle/>
          <a:p>
            <a:r>
              <a:rPr lang="en-US" dirty="0"/>
              <a:t>Technology transfer is often a chaotic, disorderly process involving groups and individuals who may hold different views about the value and potential use of the technology (Gibson and </a:t>
            </a:r>
            <a:r>
              <a:rPr lang="en-US" dirty="0" err="1"/>
              <a:t>Smilor</a:t>
            </a:r>
            <a:r>
              <a:rPr lang="en-US" dirty="0"/>
              <a:t>, 1991). Researchers, developers and users are likely to have different perceptions about technology.</a:t>
            </a:r>
          </a:p>
          <a:p>
            <a:endParaRPr lang="en-US" dirty="0"/>
          </a:p>
          <a:p>
            <a:endParaRPr lang="en-US" dirty="0"/>
          </a:p>
          <a:p>
            <a:endParaRPr lang="en-US" dirty="0"/>
          </a:p>
          <a:p>
            <a:endParaRPr lang="en-US" dirty="0"/>
          </a:p>
          <a:p>
            <a:r>
              <a:rPr lang="en-US" dirty="0"/>
              <a:t>This is a major issue between Technology and Environment. Sustainability of technology and methods used to curb environmental degradation is important. Researchers, companies and academics should be guided by lay down environmental friendly modes of  technology application.</a:t>
            </a:r>
          </a:p>
        </p:txBody>
      </p:sp>
    </p:spTree>
    <p:extLst>
      <p:ext uri="{BB962C8B-B14F-4D97-AF65-F5344CB8AC3E}">
        <p14:creationId xmlns:p14="http://schemas.microsoft.com/office/powerpoint/2010/main" val="2937484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57FA0-8350-4ADA-B568-B84EA210D59E}"/>
              </a:ext>
            </a:extLst>
          </p:cNvPr>
          <p:cNvSpPr>
            <a:spLocks noGrp="1"/>
          </p:cNvSpPr>
          <p:nvPr>
            <p:ph type="title"/>
          </p:nvPr>
        </p:nvSpPr>
        <p:spPr>
          <a:xfrm>
            <a:off x="677334" y="249381"/>
            <a:ext cx="8596668" cy="1320800"/>
          </a:xfrm>
        </p:spPr>
        <p:txBody>
          <a:bodyPr/>
          <a:lstStyle/>
          <a:p>
            <a:r>
              <a:rPr lang="en-US" dirty="0"/>
              <a:t>Future</a:t>
            </a:r>
          </a:p>
        </p:txBody>
      </p:sp>
      <p:sp>
        <p:nvSpPr>
          <p:cNvPr id="3" name="Content Placeholder 2">
            <a:extLst>
              <a:ext uri="{FF2B5EF4-FFF2-40B4-BE49-F238E27FC236}">
                <a16:creationId xmlns:a16="http://schemas.microsoft.com/office/drawing/2014/main" id="{EBE1D0A4-2B06-4E60-85B1-34C1A34129CD}"/>
              </a:ext>
            </a:extLst>
          </p:cNvPr>
          <p:cNvSpPr>
            <a:spLocks noGrp="1"/>
          </p:cNvSpPr>
          <p:nvPr>
            <p:ph idx="1"/>
          </p:nvPr>
        </p:nvSpPr>
        <p:spPr>
          <a:xfrm>
            <a:off x="677334" y="893618"/>
            <a:ext cx="8596668" cy="5964382"/>
          </a:xfrm>
        </p:spPr>
        <p:txBody>
          <a:bodyPr>
            <a:normAutofit/>
          </a:bodyPr>
          <a:lstStyle/>
          <a:p>
            <a:r>
              <a:rPr lang="en-US" dirty="0"/>
              <a:t>The future of technology in environmental management is highly dependent on policies, sanctions and global awareness. If properly used technology will cause positive environmental development.</a:t>
            </a:r>
          </a:p>
          <a:p>
            <a:r>
              <a:rPr lang="en-US" dirty="0"/>
              <a:t>One major future stride is the use of satellites and machine learning to detect plastic in the ocean. It is essential to identify which parts of the ocean collect the most plastic to effectively target cleanup and pollution prevention efforts.</a:t>
            </a:r>
          </a:p>
          <a:p>
            <a:endParaRPr lang="en-US" dirty="0"/>
          </a:p>
          <a:p>
            <a:endParaRPr lang="en-US" dirty="0"/>
          </a:p>
          <a:p>
            <a:endParaRPr lang="en-US" dirty="0"/>
          </a:p>
          <a:p>
            <a:endParaRPr lang="en-US" dirty="0"/>
          </a:p>
          <a:p>
            <a:endParaRPr lang="en-US" dirty="0"/>
          </a:p>
          <a:p>
            <a:endParaRPr lang="en-US" dirty="0"/>
          </a:p>
          <a:p>
            <a:r>
              <a:rPr lang="en-US" dirty="0"/>
              <a:t>The Near Infrared(NIR) signals of various floating objects vary. Using the satellite data, researchers trained a machine-learning algorithm to identify the light signal of floating plastic by releasing a plastic float off the coast of Greece and obtaining the associated light signal data from the satellites.</a:t>
            </a:r>
          </a:p>
          <a:p>
            <a:pPr marL="0" indent="0">
              <a:buNone/>
            </a:pPr>
            <a:endParaRPr lang="en-US" dirty="0"/>
          </a:p>
          <a:p>
            <a:endParaRPr lang="en-US" dirty="0"/>
          </a:p>
        </p:txBody>
      </p:sp>
      <p:pic>
        <p:nvPicPr>
          <p:cNvPr id="1028" name="Picture 4" descr="The satellites re-visit every coastal area in the world every 2-5 days, collecting lots of data that could be used to track plastic pollution in the ocean.">
            <a:extLst>
              <a:ext uri="{FF2B5EF4-FFF2-40B4-BE49-F238E27FC236}">
                <a16:creationId xmlns:a16="http://schemas.microsoft.com/office/drawing/2014/main" id="{68A0AD82-3AC3-4D2A-847A-FEA835384B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436" y="3013364"/>
            <a:ext cx="8000999" cy="2473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0747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FE26-CD04-425D-9D08-15AFB8471EB9}"/>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C7E2B6F2-009D-4AB9-A4F3-C721DFD38167}"/>
              </a:ext>
            </a:extLst>
          </p:cNvPr>
          <p:cNvSpPr>
            <a:spLocks noGrp="1"/>
          </p:cNvSpPr>
          <p:nvPr>
            <p:ph idx="1"/>
          </p:nvPr>
        </p:nvSpPr>
        <p:spPr>
          <a:xfrm>
            <a:off x="677334" y="1351723"/>
            <a:ext cx="8596668" cy="4689640"/>
          </a:xfrm>
        </p:spPr>
        <p:txBody>
          <a:bodyPr/>
          <a:lstStyle/>
          <a:p>
            <a:r>
              <a:rPr lang="en-US" dirty="0"/>
              <a:t>According to a research done by  MOORI,SHIBAO &amp; SANTOS (2018), there is evidence that technologies provide tangible advantages to environmental management, although several of them could only be achieved in the long term.</a:t>
            </a:r>
          </a:p>
          <a:p>
            <a:endParaRPr lang="en-US" dirty="0"/>
          </a:p>
          <a:p>
            <a:r>
              <a:rPr lang="en-US" dirty="0"/>
              <a:t>Having an integrated managerial vision between company and environment; and of practical nature in which new ways of designing products can reduce environmental degradation.</a:t>
            </a:r>
          </a:p>
          <a:p>
            <a:endParaRPr lang="en-US" dirty="0"/>
          </a:p>
          <a:p>
            <a:r>
              <a:rPr lang="en-US" dirty="0"/>
              <a:t>Transfer of green technology should be made easier through government policies and actions.</a:t>
            </a:r>
          </a:p>
          <a:p>
            <a:endParaRPr lang="en-US" dirty="0"/>
          </a:p>
        </p:txBody>
      </p:sp>
    </p:spTree>
    <p:extLst>
      <p:ext uri="{BB962C8B-B14F-4D97-AF65-F5344CB8AC3E}">
        <p14:creationId xmlns:p14="http://schemas.microsoft.com/office/powerpoint/2010/main" val="87366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D8FE1-A4A7-47B6-BE23-211D75285D35}"/>
              </a:ext>
            </a:extLst>
          </p:cNvPr>
          <p:cNvSpPr>
            <a:spLocks noGrp="1"/>
          </p:cNvSpPr>
          <p:nvPr>
            <p:ph type="title"/>
          </p:nvPr>
        </p:nvSpPr>
        <p:spPr/>
        <p:txBody>
          <a:bodyPr/>
          <a:lstStyle/>
          <a:p>
            <a:r>
              <a:rPr lang="en-US" dirty="0"/>
              <a:t>Recommendation</a:t>
            </a:r>
          </a:p>
        </p:txBody>
      </p:sp>
      <p:sp>
        <p:nvSpPr>
          <p:cNvPr id="3" name="Content Placeholder 2">
            <a:extLst>
              <a:ext uri="{FF2B5EF4-FFF2-40B4-BE49-F238E27FC236}">
                <a16:creationId xmlns:a16="http://schemas.microsoft.com/office/drawing/2014/main" id="{58B69039-A090-412C-A5C7-BF534EF9D19E}"/>
              </a:ext>
            </a:extLst>
          </p:cNvPr>
          <p:cNvSpPr>
            <a:spLocks noGrp="1"/>
          </p:cNvSpPr>
          <p:nvPr>
            <p:ph idx="1"/>
          </p:nvPr>
        </p:nvSpPr>
        <p:spPr>
          <a:xfrm>
            <a:off x="677334" y="1431235"/>
            <a:ext cx="8596668" cy="4610127"/>
          </a:xfrm>
        </p:spPr>
        <p:txBody>
          <a:bodyPr/>
          <a:lstStyle/>
          <a:p>
            <a:r>
              <a:rPr lang="en-US" dirty="0"/>
              <a:t>Data from exercises such as brand audit, can be used by companies and relevant agencies to form a database and an action plan, that can be used to regulate companies.</a:t>
            </a:r>
          </a:p>
          <a:p>
            <a:r>
              <a:rPr lang="en-US" dirty="0"/>
              <a:t>More research into green technologies and alternative chemicals, this can be fostered by introduction of incentives and grants to such programs by the government, Ngo’s and companies.</a:t>
            </a:r>
          </a:p>
          <a:p>
            <a:endParaRPr lang="en-US" dirty="0"/>
          </a:p>
        </p:txBody>
      </p:sp>
    </p:spTree>
    <p:extLst>
      <p:ext uri="{BB962C8B-B14F-4D97-AF65-F5344CB8AC3E}">
        <p14:creationId xmlns:p14="http://schemas.microsoft.com/office/powerpoint/2010/main" val="3344709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B439-FC78-4C8D-8EF4-9E5A08B47AD8}"/>
              </a:ext>
            </a:extLst>
          </p:cNvPr>
          <p:cNvSpPr>
            <a:spLocks noGrp="1"/>
          </p:cNvSpPr>
          <p:nvPr>
            <p:ph type="title"/>
          </p:nvPr>
        </p:nvSpPr>
        <p:spPr>
          <a:xfrm>
            <a:off x="1101401" y="642730"/>
            <a:ext cx="8596668" cy="2182192"/>
          </a:xfrm>
        </p:spPr>
        <p:txBody>
          <a:bodyPr>
            <a:normAutofit/>
          </a:bodyPr>
          <a:lstStyle/>
          <a:p>
            <a:pPr algn="ctr"/>
            <a:r>
              <a:rPr lang="en-US" sz="8000" dirty="0"/>
              <a:t>THANK YOU</a:t>
            </a:r>
          </a:p>
        </p:txBody>
      </p:sp>
      <p:pic>
        <p:nvPicPr>
          <p:cNvPr id="2050" name="Picture 2" descr="5 Lessons for Paving a Digital Path to Sustainability - CIO Journal - WSJ">
            <a:extLst>
              <a:ext uri="{FF2B5EF4-FFF2-40B4-BE49-F238E27FC236}">
                <a16:creationId xmlns:a16="http://schemas.microsoft.com/office/drawing/2014/main" id="{3B5414DD-C18B-4B33-BA10-1E74388E7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0748" y="2080591"/>
            <a:ext cx="7673009" cy="4134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1616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TM02900688[[fn=Facet]]</Template>
  <TotalTime>1181</TotalTime>
  <Words>1399</Words>
  <Application>Microsoft Office PowerPoint</Application>
  <PresentationFormat>Widescreen</PresentationFormat>
  <Paragraphs>105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Trebuchet MS</vt:lpstr>
      <vt:lpstr>Wingdings 3</vt:lpstr>
      <vt:lpstr>Facet</vt:lpstr>
      <vt:lpstr>The Role of Technology In Environmental Management       </vt:lpstr>
      <vt:lpstr>PowerPoint Presentation</vt:lpstr>
      <vt:lpstr>What Is Technology?</vt:lpstr>
      <vt:lpstr>PowerPoint Presentation</vt:lpstr>
      <vt:lpstr>Environmental Management</vt:lpstr>
      <vt:lpstr>PowerPoint Presentation</vt:lpstr>
      <vt:lpstr>Technology and Environmental Management(Good)</vt:lpstr>
      <vt:lpstr>PowerPoint Presentation</vt:lpstr>
      <vt:lpstr>Green Technology</vt:lpstr>
      <vt:lpstr>PowerPoint Presentation</vt:lpstr>
      <vt:lpstr>Advantages and Disadvantages of Green Technology</vt:lpstr>
      <vt:lpstr>Technology and Environmental Management(Bad)</vt:lpstr>
      <vt:lpstr>PowerPoint Presentation</vt:lpstr>
      <vt:lpstr>Technology Transfer</vt:lpstr>
      <vt:lpstr>Future</vt:lpstr>
      <vt:lpstr>Conclusion</vt:lpstr>
      <vt:lpstr>Recommendation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ACER</cp:lastModifiedBy>
  <cp:revision>67</cp:revision>
  <dcterms:created xsi:type="dcterms:W3CDTF">2020-11-02T09:17:10Z</dcterms:created>
  <dcterms:modified xsi:type="dcterms:W3CDTF">2020-11-13T11:54:52Z</dcterms:modified>
</cp:coreProperties>
</file>