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handoutMasterIdLst>
    <p:handoutMasterId r:id="rId15"/>
  </p:handoutMasterIdLst>
  <p:sldIdLst>
    <p:sldId id="269" r:id="rId2"/>
    <p:sldId id="270" r:id="rId3"/>
    <p:sldId id="271" r:id="rId4"/>
    <p:sldId id="278" r:id="rId5"/>
    <p:sldId id="272" r:id="rId6"/>
    <p:sldId id="273" r:id="rId7"/>
    <p:sldId id="263" r:id="rId8"/>
    <p:sldId id="274" r:id="rId9"/>
    <p:sldId id="275" r:id="rId10"/>
    <p:sldId id="276" r:id="rId11"/>
    <p:sldId id="277" r:id="rId12"/>
    <p:sldId id="279" r:id="rId1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3" autoAdjust="0"/>
    <p:restoredTop sz="94660"/>
  </p:normalViewPr>
  <p:slideViewPr>
    <p:cSldViewPr>
      <p:cViewPr varScale="1">
        <p:scale>
          <a:sx n="80" d="100"/>
          <a:sy n="80" d="100"/>
        </p:scale>
        <p:origin x="82" y="254"/>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notesViewPr>
    <p:cSldViewPr>
      <p:cViewPr varScale="1">
        <p:scale>
          <a:sx n="76" d="100"/>
          <a:sy n="76" d="100"/>
        </p:scale>
        <p:origin x="253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5/7/2021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5/7/2021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Insert a map of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2</a:t>
            </a:fld>
            <a:endParaRPr lang="en-US"/>
          </a:p>
        </p:txBody>
      </p:sp>
    </p:spTree>
    <p:extLst>
      <p:ext uri="{BB962C8B-B14F-4D97-AF65-F5344CB8AC3E}">
        <p14:creationId xmlns:p14="http://schemas.microsoft.com/office/powerpoint/2010/main" val="2401524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Insert a picture of one of the geographic features of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3</a:t>
            </a:fld>
            <a:endParaRPr lang="en-US"/>
          </a:p>
        </p:txBody>
      </p:sp>
    </p:spTree>
    <p:extLst>
      <p:ext uri="{BB962C8B-B14F-4D97-AF65-F5344CB8AC3E}">
        <p14:creationId xmlns:p14="http://schemas.microsoft.com/office/powerpoint/2010/main" val="55279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dirty="0"/>
              <a:t>Insert a picture illustrating a season in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5</a:t>
            </a:fld>
            <a:endParaRPr lang="en-US"/>
          </a:p>
        </p:txBody>
      </p:sp>
    </p:spTree>
    <p:extLst>
      <p:ext uri="{BB962C8B-B14F-4D97-AF65-F5344CB8AC3E}">
        <p14:creationId xmlns:p14="http://schemas.microsoft.com/office/powerpoint/2010/main" val="3129894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dirty="0"/>
              <a:t>Insert a picture of an animal and or plant found in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6</a:t>
            </a:fld>
            <a:endParaRPr lang="en-US"/>
          </a:p>
        </p:txBody>
      </p:sp>
    </p:spTree>
    <p:extLst>
      <p:ext uri="{BB962C8B-B14F-4D97-AF65-F5344CB8AC3E}">
        <p14:creationId xmlns:p14="http://schemas.microsoft.com/office/powerpoint/2010/main" val="3890140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A181B6-B371-4031-9CBE-ED0985B01CB6}" type="slidenum">
              <a:rPr lang="en-US"/>
              <a:pPr/>
              <a:t>7</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a:t>Add key points in the history of your country to the timeline.</a:t>
            </a:r>
          </a:p>
        </p:txBody>
      </p:sp>
    </p:spTree>
    <p:extLst>
      <p:ext uri="{BB962C8B-B14F-4D97-AF65-F5344CB8AC3E}">
        <p14:creationId xmlns:p14="http://schemas.microsoft.com/office/powerpoint/2010/main" val="2229052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dirty="0"/>
              <a:t>Insert a picture illustrating a custom or tradition here.</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8</a:t>
            </a:fld>
            <a:endParaRPr lang="en-US"/>
          </a:p>
        </p:txBody>
      </p:sp>
    </p:spTree>
    <p:extLst>
      <p:ext uri="{BB962C8B-B14F-4D97-AF65-F5344CB8AC3E}">
        <p14:creationId xmlns:p14="http://schemas.microsoft.com/office/powerpoint/2010/main" val="2063820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dirty="0"/>
              <a:t>Insert a picture of the head leader of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9</a:t>
            </a:fld>
            <a:endParaRPr lang="en-US"/>
          </a:p>
        </p:txBody>
      </p:sp>
    </p:spTree>
    <p:extLst>
      <p:ext uri="{BB962C8B-B14F-4D97-AF65-F5344CB8AC3E}">
        <p14:creationId xmlns:p14="http://schemas.microsoft.com/office/powerpoint/2010/main" val="3204451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dirty="0"/>
              <a:t>Insert a picture that illustrates some part of your country’s economy.</a:t>
            </a:r>
          </a:p>
        </p:txBody>
      </p:sp>
      <p:sp>
        <p:nvSpPr>
          <p:cNvPr id="4" name="Slide Number Placeholder 3"/>
          <p:cNvSpPr>
            <a:spLocks noGrp="1"/>
          </p:cNvSpPr>
          <p:nvPr>
            <p:ph type="sldNum" sz="quarter" idx="10"/>
          </p:nvPr>
        </p:nvSpPr>
        <p:spPr/>
        <p:txBody>
          <a:bodyPr/>
          <a:lstStyle/>
          <a:p>
            <a:fld id="{69C971FF-EF28-4195-A575-329446EFAA55}" type="slidenum">
              <a:rPr lang="en-US" smtClean="0"/>
              <a:t>10</a:t>
            </a:fld>
            <a:endParaRPr lang="en-US"/>
          </a:p>
        </p:txBody>
      </p:sp>
    </p:spTree>
    <p:extLst>
      <p:ext uri="{BB962C8B-B14F-4D97-AF65-F5344CB8AC3E}">
        <p14:creationId xmlns:p14="http://schemas.microsoft.com/office/powerpoint/2010/main" val="168177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dirty="0"/>
              <a:t>Insert a picture of one of the points of interest for your country.</a:t>
            </a:r>
          </a:p>
        </p:txBody>
      </p:sp>
      <p:sp>
        <p:nvSpPr>
          <p:cNvPr id="4" name="Slide Number Placeholder 3"/>
          <p:cNvSpPr>
            <a:spLocks noGrp="1"/>
          </p:cNvSpPr>
          <p:nvPr>
            <p:ph type="sldNum" sz="quarter" idx="10"/>
          </p:nvPr>
        </p:nvSpPr>
        <p:spPr/>
        <p:txBody>
          <a:bodyPr/>
          <a:lstStyle/>
          <a:p>
            <a:fld id="{69C971FF-EF28-4195-A575-329446EFAA55}" type="slidenum">
              <a:rPr lang="en-US" smtClean="0"/>
              <a:t>11</a:t>
            </a:fld>
            <a:endParaRPr lang="en-US"/>
          </a:p>
        </p:txBody>
      </p:sp>
    </p:spTree>
    <p:extLst>
      <p:ext uri="{BB962C8B-B14F-4D97-AF65-F5344CB8AC3E}">
        <p14:creationId xmlns:p14="http://schemas.microsoft.com/office/powerpoint/2010/main" val="3969760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Freeform 6"/>
          <p:cNvSpPr>
            <a:spLocks noEditPoints="1"/>
          </p:cNvSpPr>
          <p:nvPr/>
        </p:nvSpPr>
        <p:spPr bwMode="auto">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smtClean="0"/>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pPr/>
              <a:t>5/7/2021</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pPr/>
              <a:t>‹#›</a:t>
            </a:fld>
            <a:endParaRPr lang="en-US"/>
          </a:p>
        </p:txBody>
      </p:sp>
    </p:spTree>
    <p:extLst>
      <p:ext uri="{BB962C8B-B14F-4D97-AF65-F5344CB8AC3E}">
        <p14:creationId xmlns:p14="http://schemas.microsoft.com/office/powerpoint/2010/main" val="222367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5/7/2021</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67015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smtClean="0"/>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5/7/2021</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03362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5/7/2021</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27304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1325562"/>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EDF33987-6305-4E2A-BF18-EF013ECE927B}" type="datetimeFigureOut">
              <a:rPr lang="en-US" smtClean="0"/>
              <a:t>5/7/2021</a:t>
            </a:fld>
            <a:endParaRPr lang="en-US"/>
          </a:p>
        </p:txBody>
      </p:sp>
      <p:sp>
        <p:nvSpPr>
          <p:cNvPr id="9" name="Slide Number Placeholder 8"/>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44210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DF33987-6305-4E2A-BF18-EF013ECE927B}" type="datetimeFigureOut">
              <a:rPr lang="en-US" smtClean="0"/>
              <a:t>5/7/2021</a:t>
            </a:fld>
            <a:endParaRPr lang="en-US"/>
          </a:p>
        </p:txBody>
      </p:sp>
      <p:sp>
        <p:nvSpPr>
          <p:cNvPr id="5" name="Slide Number Placeholder 4"/>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13906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EDF33987-6305-4E2A-BF18-EF013ECE927B}" type="datetimeFigureOut">
              <a:rPr lang="en-US" smtClean="0"/>
              <a:t>5/7/2021</a:t>
            </a:fld>
            <a:endParaRPr lang="en-US"/>
          </a:p>
        </p:txBody>
      </p:sp>
      <p:sp>
        <p:nvSpPr>
          <p:cNvPr id="4" name="Slide Number Placeholder 3"/>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52978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5/7/2021</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5819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5/7/2021</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70294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5/7/2021</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28745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5/7/2021</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23921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9000">
              <a:schemeClr val="bg1"/>
            </a:gs>
            <a:gs pos="40000">
              <a:schemeClr val="bg2"/>
            </a:gs>
            <a:gs pos="10000">
              <a:schemeClr val="bg1">
                <a:lumMod val="95000"/>
              </a:schemeClr>
            </a:gs>
            <a:gs pos="100000">
              <a:schemeClr val="bg2">
                <a:lumMod val="9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8" name="Rectangle 7"/>
          <p:cNvSpPr/>
          <p:nvPr userDrawn="1"/>
        </p:nvSpPr>
        <p:spPr bwMode="ltGray">
          <a:xfrm>
            <a:off x="1460" y="0"/>
            <a:ext cx="12188952"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400"/>
          </a:p>
        </p:txBody>
      </p:sp>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fld id="{EDF33987-6305-4E2A-BF18-EF013ECE927B}" type="datetimeFigureOut">
              <a:rPr lang="en-US" smtClean="0"/>
              <a:pPr/>
              <a:t>5/7/2021</a:t>
            </a:fld>
            <a:endParaRPr lang="en-US" dirty="0"/>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smtClean="0"/>
              <a:pPr/>
              <a:t>‹#›</a:t>
            </a:fld>
            <a:endParaRPr lang="en-US"/>
          </a:p>
        </p:txBody>
      </p:sp>
    </p:spTree>
    <p:extLst>
      <p:ext uri="{BB962C8B-B14F-4D97-AF65-F5344CB8AC3E}">
        <p14:creationId xmlns:p14="http://schemas.microsoft.com/office/powerpoint/2010/main" val="1431716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accent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Green Capitalism; A tool for sustainable development</a:t>
            </a:r>
            <a:endParaRPr lang="en-US" dirty="0"/>
          </a:p>
        </p:txBody>
      </p:sp>
      <p:sp>
        <p:nvSpPr>
          <p:cNvPr id="5" name="Subtitle 4"/>
          <p:cNvSpPr>
            <a:spLocks noGrp="1"/>
          </p:cNvSpPr>
          <p:nvPr>
            <p:ph type="subTitle" idx="1"/>
          </p:nvPr>
        </p:nvSpPr>
        <p:spPr/>
        <p:txBody>
          <a:bodyPr/>
          <a:lstStyle/>
          <a:p>
            <a:r>
              <a:rPr lang="en-US" dirty="0" smtClean="0"/>
              <a:t>Prepared by </a:t>
            </a:r>
            <a:r>
              <a:rPr lang="en-US" dirty="0" err="1" smtClean="0"/>
              <a:t>Azeez</a:t>
            </a:r>
            <a:r>
              <a:rPr lang="en-US" dirty="0" smtClean="0"/>
              <a:t> Yusuf </a:t>
            </a:r>
          </a:p>
          <a:p>
            <a:r>
              <a:rPr lang="en-US" dirty="0" smtClean="0"/>
              <a:t>Project support officer</a:t>
            </a:r>
          </a:p>
          <a:p>
            <a:r>
              <a:rPr lang="en-US" dirty="0" smtClean="0"/>
              <a:t>SRADeV Nigeria</a:t>
            </a:r>
            <a:endParaRPr lang="en-US" dirty="0"/>
          </a:p>
        </p:txBody>
      </p:sp>
    </p:spTree>
    <p:extLst>
      <p:ext uri="{BB962C8B-B14F-4D97-AF65-F5344CB8AC3E}">
        <p14:creationId xmlns:p14="http://schemas.microsoft.com/office/powerpoint/2010/main" val="2887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bg1"/>
            </a:gs>
            <a:gs pos="42000">
              <a:schemeClr val="bg2"/>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217614" y="260648"/>
            <a:ext cx="9753600" cy="1325562"/>
          </a:xfrm>
        </p:spPr>
        <p:txBody>
          <a:bodyPr/>
          <a:lstStyle/>
          <a:p>
            <a:r>
              <a:rPr lang="en-US" dirty="0" smtClean="0">
                <a:effectLst>
                  <a:outerShdw blurRad="38100" dist="38100" dir="2700000" algn="tl">
                    <a:srgbClr val="000000">
                      <a:alpha val="43137"/>
                    </a:srgbClr>
                  </a:outerShdw>
                </a:effectLst>
              </a:rPr>
              <a:t>Content</a:t>
            </a:r>
            <a:endParaRPr lang="en-US" dirty="0">
              <a:effectLst>
                <a:outerShdw blurRad="38100" dist="38100" dir="2700000" algn="tl">
                  <a:srgbClr val="000000">
                    <a:alpha val="43137"/>
                  </a:srgbClr>
                </a:outerShdw>
              </a:effectLst>
            </a:endParaRPr>
          </a:p>
        </p:txBody>
      </p:sp>
      <p:sp>
        <p:nvSpPr>
          <p:cNvPr id="2" name="Content Placeholder 1"/>
          <p:cNvSpPr>
            <a:spLocks noGrp="1"/>
          </p:cNvSpPr>
          <p:nvPr>
            <p:ph idx="1"/>
          </p:nvPr>
        </p:nvSpPr>
        <p:spPr/>
        <p:txBody>
          <a:bodyPr/>
          <a:lstStyle/>
          <a:p>
            <a:r>
              <a:rPr lang="en-US" dirty="0" smtClean="0"/>
              <a:t>Definitions of Capitalism </a:t>
            </a:r>
          </a:p>
          <a:p>
            <a:r>
              <a:rPr lang="en-US" dirty="0" smtClean="0"/>
              <a:t>Capitalism and Its Impact on environment </a:t>
            </a:r>
          </a:p>
          <a:p>
            <a:r>
              <a:rPr lang="en-US" dirty="0" smtClean="0"/>
              <a:t>Green Capitalism Defined </a:t>
            </a:r>
            <a:r>
              <a:rPr lang="en-US" dirty="0" smtClean="0"/>
              <a:t>Success stories </a:t>
            </a:r>
          </a:p>
          <a:p>
            <a:r>
              <a:rPr lang="en-US" dirty="0" smtClean="0"/>
              <a:t> Arguments for and against Green Capitalism</a:t>
            </a:r>
            <a:endParaRPr lang="en-US" dirty="0" smtClean="0"/>
          </a:p>
          <a:p>
            <a:r>
              <a:rPr lang="en-US" dirty="0" smtClean="0"/>
              <a:t>Green Capitalism and Sustainable Development</a:t>
            </a:r>
          </a:p>
          <a:p>
            <a:r>
              <a:rPr lang="en-US" dirty="0" smtClean="0"/>
              <a:t>Conclusions and Recommendations </a:t>
            </a:r>
          </a:p>
          <a:p>
            <a:pPr marL="45720" indent="0">
              <a:buNone/>
            </a:pPr>
            <a:r>
              <a:rPr lang="en-US" dirty="0"/>
              <a:t> </a:t>
            </a:r>
            <a:r>
              <a:rPr lang="en-US" dirty="0" smtClean="0"/>
              <a:t>      </a:t>
            </a:r>
            <a:endParaRPr lang="en-US" dirty="0"/>
          </a:p>
        </p:txBody>
      </p:sp>
    </p:spTree>
    <p:extLst>
      <p:ext uri="{BB962C8B-B14F-4D97-AF65-F5344CB8AC3E}">
        <p14:creationId xmlns:p14="http://schemas.microsoft.com/office/powerpoint/2010/main" val="84695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7614" y="274638"/>
            <a:ext cx="9753600" cy="706090"/>
          </a:xfrm>
        </p:spPr>
        <p:txBody>
          <a:bodyPr>
            <a:normAutofit/>
          </a:bodyPr>
          <a:lstStyle/>
          <a:p>
            <a:r>
              <a:rPr lang="en-US" sz="3200" b="1" dirty="0">
                <a:solidFill>
                  <a:schemeClr val="accent2"/>
                </a:solidFill>
                <a:effectLst>
                  <a:outerShdw blurRad="38100" dist="38100" dir="2700000" algn="tl">
                    <a:srgbClr val="000000">
                      <a:alpha val="43137"/>
                    </a:srgbClr>
                  </a:outerShdw>
                </a:effectLst>
              </a:rPr>
              <a:t>Definitions of Capitalism</a:t>
            </a:r>
            <a:r>
              <a:rPr lang="en-US" sz="3200" b="1" dirty="0">
                <a:effectLst>
                  <a:outerShdw blurRad="38100" dist="38100" dir="2700000" algn="tl">
                    <a:srgbClr val="000000">
                      <a:alpha val="43137"/>
                    </a:srgbClr>
                  </a:outerShdw>
                </a:effectLst>
              </a:rPr>
              <a:t> </a:t>
            </a:r>
          </a:p>
        </p:txBody>
      </p:sp>
      <p:sp>
        <p:nvSpPr>
          <p:cNvPr id="2" name="Content Placeholder 1"/>
          <p:cNvSpPr>
            <a:spLocks noGrp="1"/>
          </p:cNvSpPr>
          <p:nvPr>
            <p:ph sz="half" idx="1"/>
          </p:nvPr>
        </p:nvSpPr>
        <p:spPr>
          <a:xfrm>
            <a:off x="477788" y="1124744"/>
            <a:ext cx="8136904" cy="4903440"/>
          </a:xfrm>
        </p:spPr>
        <p:txBody>
          <a:bodyPr>
            <a:normAutofit fontScale="92500" lnSpcReduction="20000"/>
          </a:bodyPr>
          <a:lstStyle/>
          <a:p>
            <a:r>
              <a:rPr lang="en-US" sz="2200" dirty="0">
                <a:latin typeface="Calibri" panose="020F0502020204030204" pitchFamily="34" charset="0"/>
                <a:cs typeface="Calibri" panose="020F0502020204030204" pitchFamily="34" charset="0"/>
              </a:rPr>
              <a:t>Capitalism is an economic system characterized by </a:t>
            </a:r>
            <a:r>
              <a:rPr lang="en-US" sz="2200" dirty="0">
                <a:solidFill>
                  <a:srgbClr val="FF0000"/>
                </a:solidFill>
                <a:latin typeface="Calibri" panose="020F0502020204030204" pitchFamily="34" charset="0"/>
                <a:cs typeface="Calibri" panose="020F0502020204030204" pitchFamily="34" charset="0"/>
              </a:rPr>
              <a:t>private ownership</a:t>
            </a:r>
            <a:r>
              <a:rPr lang="en-US" sz="2200" dirty="0">
                <a:latin typeface="Calibri" panose="020F0502020204030204" pitchFamily="34" charset="0"/>
                <a:cs typeface="Calibri" panose="020F0502020204030204" pitchFamily="34" charset="0"/>
              </a:rPr>
              <a:t> of the means of production, especially in the industrial sector</a:t>
            </a:r>
            <a:r>
              <a:rPr lang="en-US" sz="2200" dirty="0" smtClean="0">
                <a:latin typeface="Calibri" panose="020F0502020204030204" pitchFamily="34" charset="0"/>
                <a:cs typeface="Calibri" panose="020F0502020204030204" pitchFamily="34" charset="0"/>
              </a:rPr>
              <a:t>.</a:t>
            </a:r>
          </a:p>
          <a:p>
            <a:r>
              <a:rPr lang="en-US" sz="2200" dirty="0">
                <a:latin typeface="Calibri" panose="020F0502020204030204" pitchFamily="34" charset="0"/>
                <a:cs typeface="Calibri" panose="020F0502020204030204" pitchFamily="34" charset="0"/>
              </a:rPr>
              <a:t>In a capitalist market economy, decision-making and investments are determined by every owner of wealth, property or production ability in capital and financial markets whereas prices and the distribution of goods and services are mainly determined by competition in goods and services markets</a:t>
            </a:r>
            <a:r>
              <a:rPr lang="en-US" sz="2200" dirty="0" smtClean="0">
                <a:latin typeface="Calibri" panose="020F0502020204030204" pitchFamily="34" charset="0"/>
                <a:cs typeface="Calibri" panose="020F0502020204030204" pitchFamily="34" charset="0"/>
              </a:rPr>
              <a:t>.</a:t>
            </a:r>
          </a:p>
          <a:p>
            <a:r>
              <a:rPr lang="en-US" dirty="0" smtClean="0">
                <a:latin typeface="Calibri" panose="020F0502020204030204" pitchFamily="34" charset="0"/>
                <a:cs typeface="Calibri" panose="020F0502020204030204" pitchFamily="34" charset="0"/>
              </a:rPr>
              <a:t>Other Characteristics of Capitalism: </a:t>
            </a:r>
          </a:p>
          <a:p>
            <a:pPr lvl="1"/>
            <a:r>
              <a:rPr lang="en-US" dirty="0">
                <a:latin typeface="Calibri" panose="020F0502020204030204" pitchFamily="34" charset="0"/>
                <a:cs typeface="Calibri" panose="020F0502020204030204" pitchFamily="34" charset="0"/>
              </a:rPr>
              <a:t>Private ownership of the means of </a:t>
            </a:r>
            <a:r>
              <a:rPr lang="en-US" dirty="0" smtClean="0">
                <a:latin typeface="Calibri" panose="020F0502020204030204" pitchFamily="34" charset="0"/>
                <a:cs typeface="Calibri" panose="020F0502020204030204" pitchFamily="34" charset="0"/>
              </a:rPr>
              <a:t>production</a:t>
            </a:r>
            <a:endParaRPr lang="en-US" dirty="0">
              <a:latin typeface="Calibri" panose="020F0502020204030204" pitchFamily="34" charset="0"/>
              <a:cs typeface="Calibri" panose="020F0502020204030204" pitchFamily="34" charset="0"/>
            </a:endParaRPr>
          </a:p>
          <a:p>
            <a:pPr lvl="1"/>
            <a:r>
              <a:rPr lang="en-US" dirty="0" smtClean="0">
                <a:latin typeface="Calibri" panose="020F0502020204030204" pitchFamily="34" charset="0"/>
                <a:cs typeface="Calibri" panose="020F0502020204030204" pitchFamily="34" charset="0"/>
              </a:rPr>
              <a:t>High </a:t>
            </a:r>
            <a:r>
              <a:rPr lang="en-US" dirty="0">
                <a:latin typeface="Calibri" panose="020F0502020204030204" pitchFamily="34" charset="0"/>
                <a:cs typeface="Calibri" panose="020F0502020204030204" pitchFamily="34" charset="0"/>
              </a:rPr>
              <a:t>levels of wage </a:t>
            </a:r>
            <a:r>
              <a:rPr lang="en-US" dirty="0" err="1">
                <a:latin typeface="Calibri" panose="020F0502020204030204" pitchFamily="34" charset="0"/>
                <a:cs typeface="Calibri" panose="020F0502020204030204" pitchFamily="34" charset="0"/>
              </a:rPr>
              <a:t>labour</a:t>
            </a:r>
            <a:r>
              <a:rPr lang="en-US" dirty="0" smtClean="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The investment of money to make a profit</a:t>
            </a:r>
            <a:r>
              <a:rPr lang="en-US" dirty="0" smtClean="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The use of the price mechanism to allocate resources between competing </a:t>
            </a:r>
            <a:r>
              <a:rPr lang="en-US" dirty="0" smtClean="0">
                <a:latin typeface="Calibri" panose="020F0502020204030204" pitchFamily="34" charset="0"/>
                <a:cs typeface="Calibri" panose="020F0502020204030204" pitchFamily="34" charset="0"/>
              </a:rPr>
              <a:t>uses</a:t>
            </a:r>
            <a:r>
              <a:rPr lang="en-US" dirty="0">
                <a:latin typeface="Calibri" panose="020F0502020204030204" pitchFamily="34" charset="0"/>
                <a:cs typeface="Calibri" panose="020F0502020204030204" pitchFamily="34" charset="0"/>
              </a:rPr>
              <a:t>.</a:t>
            </a:r>
          </a:p>
          <a:p>
            <a:pPr lvl="1"/>
            <a:r>
              <a:rPr lang="en-US" dirty="0">
                <a:latin typeface="Calibri" panose="020F0502020204030204" pitchFamily="34" charset="0"/>
                <a:cs typeface="Calibri" panose="020F0502020204030204" pitchFamily="34" charset="0"/>
              </a:rPr>
              <a:t>Economically efficient use of the factors of production and raw materials due to maximization of value added in the production process</a:t>
            </a:r>
            <a:r>
              <a:rPr lang="en-US" dirty="0" smtClean="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Freedom of capitalists to act in their self-interest in managing their business and investments</a:t>
            </a:r>
          </a:p>
          <a:p>
            <a:pPr lvl="1"/>
            <a:endParaRPr lang="en-US" dirty="0" smtClean="0"/>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6660" y="1124744"/>
            <a:ext cx="3657600" cy="2630016"/>
          </a:xfrm>
          <a:prstGeom prst="rect">
            <a:avLst/>
          </a:prstGeom>
        </p:spPr>
      </p:pic>
    </p:spTree>
    <p:extLst>
      <p:ext uri="{BB962C8B-B14F-4D97-AF65-F5344CB8AC3E}">
        <p14:creationId xmlns:p14="http://schemas.microsoft.com/office/powerpoint/2010/main" val="119226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3812" y="1052736"/>
            <a:ext cx="7488832" cy="5472608"/>
          </a:xfrm>
        </p:spPr>
        <p:txBody>
          <a:bodyPr>
            <a:normAutofit/>
          </a:bodyPr>
          <a:lstStyle/>
          <a:p>
            <a:pPr marL="45720" indent="0">
              <a:buNone/>
            </a:pPr>
            <a:r>
              <a:rPr lang="en-US" sz="1600" dirty="0" smtClean="0">
                <a:solidFill>
                  <a:srgbClr val="FF0000"/>
                </a:solidFill>
              </a:rPr>
              <a:t>“Climate change” </a:t>
            </a:r>
            <a:r>
              <a:rPr lang="en-US" sz="1600" dirty="0" smtClean="0"/>
              <a:t>is the most severe impact capitalism has had on the environment</a:t>
            </a:r>
            <a:r>
              <a:rPr lang="en-US" sz="1600" dirty="0"/>
              <a:t>; burning fossil </a:t>
            </a:r>
            <a:r>
              <a:rPr lang="en-US" sz="1600" dirty="0" smtClean="0"/>
              <a:t>fuels </a:t>
            </a:r>
            <a:r>
              <a:rPr lang="en-US" sz="1600" dirty="0"/>
              <a:t>releases carbon dioxide and other greenhouse gases into the atmosphere, heating up the planet and severely </a:t>
            </a:r>
            <a:r>
              <a:rPr lang="en-US" sz="1600" dirty="0" smtClean="0"/>
              <a:t>altering the </a:t>
            </a:r>
            <a:r>
              <a:rPr lang="en-US" sz="1600" dirty="0"/>
              <a:t>climate system. </a:t>
            </a:r>
            <a:r>
              <a:rPr lang="en-US" sz="1600" dirty="0"/>
              <a:t>Climate change is the increase in global temperatures above coping capacity of </a:t>
            </a:r>
            <a:r>
              <a:rPr lang="en-US" sz="1600" dirty="0" smtClean="0"/>
              <a:t>the atmosphere </a:t>
            </a:r>
            <a:r>
              <a:rPr lang="en-US" sz="1600" dirty="0"/>
              <a:t>arising from Green House Gases (GHG) emissions– IPCC Assessment 2018.  </a:t>
            </a:r>
            <a:endParaRPr lang="en-US" sz="1600" dirty="0" smtClean="0"/>
          </a:p>
          <a:p>
            <a:r>
              <a:rPr lang="en-US" sz="1600" dirty="0" smtClean="0"/>
              <a:t>Also </a:t>
            </a:r>
            <a:r>
              <a:rPr lang="en-US" sz="1600" dirty="0"/>
              <a:t>important </a:t>
            </a:r>
            <a:r>
              <a:rPr lang="en-US" sz="1600" dirty="0" smtClean="0"/>
              <a:t>are pollution </a:t>
            </a:r>
            <a:r>
              <a:rPr lang="en-US" sz="1600" dirty="0"/>
              <a:t>of air, water, and soil pollution, soil erosion, ocean acidification, </a:t>
            </a:r>
            <a:r>
              <a:rPr lang="en-US" sz="1600" dirty="0" smtClean="0"/>
              <a:t>species extinctions</a:t>
            </a:r>
          </a:p>
          <a:p>
            <a:r>
              <a:rPr lang="en-US" sz="1600" dirty="0" smtClean="0"/>
              <a:t>Our </a:t>
            </a:r>
            <a:r>
              <a:rPr lang="en-US" sz="1600" dirty="0"/>
              <a:t>bodies are </a:t>
            </a:r>
            <a:r>
              <a:rPr lang="en-US" sz="1600" dirty="0" smtClean="0"/>
              <a:t>also polluted </a:t>
            </a:r>
            <a:r>
              <a:rPr lang="en-US" sz="1600" dirty="0"/>
              <a:t>with a variety of synthetic chemicals </a:t>
            </a:r>
            <a:r>
              <a:rPr lang="en-US" sz="1600" dirty="0" smtClean="0"/>
              <a:t>as well </a:t>
            </a:r>
            <a:r>
              <a:rPr lang="en-US" sz="1600" dirty="0"/>
              <a:t>as metals such as </a:t>
            </a:r>
            <a:r>
              <a:rPr lang="en-US" sz="1600" dirty="0" smtClean="0"/>
              <a:t>mercury and Lead </a:t>
            </a:r>
            <a:endParaRPr lang="en-US" sz="1600" dirty="0"/>
          </a:p>
          <a:p>
            <a:r>
              <a:rPr lang="en-US" sz="1600" dirty="0"/>
              <a:t>UN in 2010 found that the world’s 3,000 largest companies cause around $2.2 trillion (around £1.4 trillion) of environmental damage every </a:t>
            </a:r>
            <a:r>
              <a:rPr lang="en-US" sz="1600" dirty="0" smtClean="0"/>
              <a:t>year. </a:t>
            </a:r>
          </a:p>
          <a:p>
            <a:r>
              <a:rPr lang="en-US" sz="1600" dirty="0" smtClean="0"/>
              <a:t>Having identified all these adverse impact of capitalism </a:t>
            </a:r>
            <a:r>
              <a:rPr lang="en-US" sz="1600" dirty="0"/>
              <a:t>on the environment. Hence, the need for a model that saves the earth as well as allowing for growth in economy  bore </a:t>
            </a:r>
            <a:r>
              <a:rPr lang="en-US" sz="1600" dirty="0">
                <a:solidFill>
                  <a:schemeClr val="accent6">
                    <a:lumMod val="75000"/>
                  </a:schemeClr>
                </a:solidFill>
              </a:rPr>
              <a:t>Green Capitalism (also referred to as Eco-Capitalism, Green </a:t>
            </a:r>
            <a:r>
              <a:rPr lang="en-US" sz="1600" dirty="0" smtClean="0">
                <a:solidFill>
                  <a:schemeClr val="accent6">
                    <a:lumMod val="75000"/>
                  </a:schemeClr>
                </a:solidFill>
              </a:rPr>
              <a:t>Economy.</a:t>
            </a:r>
            <a:endParaRPr lang="en-US" sz="1600" dirty="0">
              <a:solidFill>
                <a:schemeClr val="accent6">
                  <a:lumMod val="75000"/>
                </a:schemeClr>
              </a:solidFill>
            </a:endParaRPr>
          </a:p>
          <a:p>
            <a:endParaRPr lang="en-US"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2644" y="3756314"/>
            <a:ext cx="3490387" cy="2924944"/>
          </a:xfrm>
          <a:prstGeom prst="rect">
            <a:avLst/>
          </a:prstGeom>
        </p:spPr>
      </p:pic>
      <p:sp>
        <p:nvSpPr>
          <p:cNvPr id="4" name="Title 2"/>
          <p:cNvSpPr>
            <a:spLocks noGrp="1"/>
          </p:cNvSpPr>
          <p:nvPr>
            <p:ph type="title"/>
          </p:nvPr>
        </p:nvSpPr>
        <p:spPr>
          <a:xfrm>
            <a:off x="1217614" y="274638"/>
            <a:ext cx="8549206" cy="622184"/>
          </a:xfrm>
        </p:spPr>
        <p:txBody>
          <a:bodyPr>
            <a:normAutofit/>
          </a:bodyPr>
          <a:lstStyle/>
          <a:p>
            <a:r>
              <a:rPr lang="en-US" sz="2400" b="1" dirty="0" smtClean="0">
                <a:solidFill>
                  <a:schemeClr val="accent2"/>
                </a:solidFill>
                <a:effectLst>
                  <a:outerShdw blurRad="38100" dist="38100" dir="2700000" algn="tl">
                    <a:srgbClr val="000000">
                      <a:alpha val="43137"/>
                    </a:srgbClr>
                  </a:outerShdw>
                </a:effectLst>
              </a:rPr>
              <a:t>Capitalism and its environmental impact</a:t>
            </a:r>
            <a:r>
              <a:rPr 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970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1764" y="-19845"/>
            <a:ext cx="9753600" cy="562074"/>
          </a:xfrm>
        </p:spPr>
        <p:txBody>
          <a:bodyPr>
            <a:normAutofit/>
          </a:bodyPr>
          <a:lstStyle/>
          <a:p>
            <a:r>
              <a:rPr lang="en-US" sz="2400" b="1" dirty="0">
                <a:solidFill>
                  <a:schemeClr val="accent2"/>
                </a:solidFill>
                <a:effectLst>
                  <a:outerShdw blurRad="38100" dist="38100" dir="2700000" algn="tl">
                    <a:srgbClr val="000000">
                      <a:alpha val="43137"/>
                    </a:srgbClr>
                  </a:outerShdw>
                </a:effectLst>
              </a:rPr>
              <a:t>Green Capitalism Defined</a:t>
            </a:r>
            <a:r>
              <a:rPr lang="en-US" sz="2400" b="1" dirty="0">
                <a:effectLst>
                  <a:outerShdw blurRad="38100" dist="38100" dir="2700000" algn="tl">
                    <a:srgbClr val="000000">
                      <a:alpha val="43137"/>
                    </a:srgbClr>
                  </a:outerShdw>
                </a:effectLst>
              </a:rPr>
              <a:t> </a:t>
            </a:r>
          </a:p>
        </p:txBody>
      </p:sp>
      <p:sp>
        <p:nvSpPr>
          <p:cNvPr id="3" name="Text Placeholder 2"/>
          <p:cNvSpPr>
            <a:spLocks noGrp="1"/>
          </p:cNvSpPr>
          <p:nvPr>
            <p:ph sz="half" idx="1"/>
          </p:nvPr>
        </p:nvSpPr>
        <p:spPr>
          <a:xfrm>
            <a:off x="421449" y="908720"/>
            <a:ext cx="6393043" cy="5119464"/>
          </a:xfrm>
        </p:spPr>
        <p:txBody>
          <a:bodyPr/>
          <a:lstStyle/>
          <a:p>
            <a:r>
              <a:rPr lang="en-US" dirty="0"/>
              <a:t>Refers to a wide range of modern financial and investment tools that corporations utilize in channeling financial investments into </a:t>
            </a:r>
            <a:r>
              <a:rPr lang="en-US" dirty="0" smtClean="0"/>
              <a:t>sustainability. </a:t>
            </a:r>
          </a:p>
          <a:p>
            <a:r>
              <a:rPr lang="en-US" dirty="0" smtClean="0"/>
              <a:t>Green </a:t>
            </a:r>
            <a:r>
              <a:rPr lang="en-US" dirty="0"/>
              <a:t>capitalism shows that maximizing profit and saving the planet can harmoniously co-exist.</a:t>
            </a:r>
          </a:p>
          <a:p>
            <a:r>
              <a:rPr lang="en-US" dirty="0" smtClean="0"/>
              <a:t>clean </a:t>
            </a:r>
            <a:r>
              <a:rPr lang="en-US" dirty="0"/>
              <a:t>environment is converted to a ‘commodity’ that Corporations sell to investors in order to make profits.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8508" y="2492896"/>
            <a:ext cx="4953429" cy="4023709"/>
          </a:xfrm>
          <a:prstGeom prst="rect">
            <a:avLst/>
          </a:prstGeom>
        </p:spPr>
      </p:pic>
    </p:spTree>
    <p:extLst>
      <p:ext uri="{BB962C8B-B14F-4D97-AF65-F5344CB8AC3E}">
        <p14:creationId xmlns:p14="http://schemas.microsoft.com/office/powerpoint/2010/main" val="88309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17614" y="274638"/>
            <a:ext cx="9753600" cy="778098"/>
          </a:xfrm>
        </p:spPr>
        <p:txBody>
          <a:bodyPr/>
          <a:lstStyle/>
          <a:p>
            <a:r>
              <a:rPr lang="en-US" sz="2000" b="1" dirty="0" smtClean="0">
                <a:solidFill>
                  <a:schemeClr val="accent2"/>
                </a:solidFill>
                <a:effectLst>
                  <a:outerShdw blurRad="38100" dist="38100" dir="2700000" algn="tl">
                    <a:srgbClr val="000000">
                      <a:alpha val="43137"/>
                    </a:srgbClr>
                  </a:outerShdw>
                </a:effectLst>
              </a:rPr>
              <a:t>Success stories</a:t>
            </a:r>
            <a:endParaRPr lang="en-US" sz="2000" b="1" dirty="0">
              <a:solidFill>
                <a:schemeClr val="accent2"/>
              </a:solidFill>
              <a:effectLst>
                <a:outerShdw blurRad="38100" dist="38100" dir="2700000" algn="tl">
                  <a:srgbClr val="000000">
                    <a:alpha val="43137"/>
                  </a:srgbClr>
                </a:outerShdw>
              </a:effectLst>
            </a:endParaRPr>
          </a:p>
        </p:txBody>
      </p:sp>
      <p:sp>
        <p:nvSpPr>
          <p:cNvPr id="6" name="Content Placeholder 5"/>
          <p:cNvSpPr>
            <a:spLocks noGrp="1"/>
          </p:cNvSpPr>
          <p:nvPr>
            <p:ph sz="half" idx="1"/>
          </p:nvPr>
        </p:nvSpPr>
        <p:spPr>
          <a:xfrm>
            <a:off x="837828" y="1268760"/>
            <a:ext cx="10657184" cy="4903440"/>
          </a:xfrm>
        </p:spPr>
        <p:txBody>
          <a:bodyPr>
            <a:normAutofit fontScale="92500"/>
          </a:bodyPr>
          <a:lstStyle/>
          <a:p>
            <a:r>
              <a:rPr lang="en-US" b="1" dirty="0" smtClean="0"/>
              <a:t>The </a:t>
            </a:r>
            <a:r>
              <a:rPr lang="en-US" b="1" dirty="0"/>
              <a:t>success story of DuPont, the chemical company.</a:t>
            </a:r>
            <a:r>
              <a:rPr lang="en-US" dirty="0"/>
              <a:t> In the late 1990s, DuPont voluntarily adopted the goals of the Kyoto Protocol, which meant they would cut their greenhouse gas emissions to less than half of 1991 levels. This led to a net savings of $6 for every ton of carbon dioxide that DuPont shed</a:t>
            </a:r>
            <a:r>
              <a:rPr lang="en-US" dirty="0" smtClean="0"/>
              <a:t>.</a:t>
            </a:r>
          </a:p>
          <a:p>
            <a:r>
              <a:rPr lang="en-US" b="1" dirty="0"/>
              <a:t>Republic of Korea: National Strategy for Green Growth and Five Year Plan (2009) in 2008, partly in response to the global financial </a:t>
            </a:r>
            <a:r>
              <a:rPr lang="en-US" b="1" dirty="0"/>
              <a:t>crisis</a:t>
            </a:r>
            <a:r>
              <a:rPr lang="en-US" dirty="0"/>
              <a:t>: The Republic of Korea (</a:t>
            </a:r>
            <a:r>
              <a:rPr lang="en-US" dirty="0" err="1"/>
              <a:t>RoK</a:t>
            </a:r>
            <a:r>
              <a:rPr lang="en-US" dirty="0"/>
              <a:t>) adopted ‘low carbon green growth’ as the country’s new development vision, which was followed shortly after by the release in 2009 of their National Strategy for Green Growth and Five‐Year Plan for Green Growth. Their strategy has three objectives: 1. Promote a synergistic relationship between economic growth and environmental protection. 2. Improve people’s quality of life and promote a green revolution in their lifestyles. 3. Contribute to international efforts to fight climate change and other environmental threats. </a:t>
            </a:r>
            <a:endParaRPr lang="en-US" dirty="0"/>
          </a:p>
          <a:p>
            <a:endParaRPr lang="en-US" dirty="0"/>
          </a:p>
        </p:txBody>
      </p:sp>
    </p:spTree>
    <p:extLst>
      <p:ext uri="{BB962C8B-B14F-4D97-AF65-F5344CB8AC3E}">
        <p14:creationId xmlns:p14="http://schemas.microsoft.com/office/powerpoint/2010/main" val="48973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17614" y="274638"/>
            <a:ext cx="9753600" cy="562074"/>
          </a:xfrm>
        </p:spPr>
        <p:txBody>
          <a:bodyPr>
            <a:normAutofit fontScale="90000"/>
          </a:bodyPr>
          <a:lstStyle/>
          <a:p>
            <a:r>
              <a:rPr lang="en-US" sz="2200" b="1" dirty="0" smtClean="0">
                <a:solidFill>
                  <a:schemeClr val="accent2"/>
                </a:solidFill>
                <a:effectLst>
                  <a:outerShdw blurRad="38100" dist="38100" dir="2700000" algn="tl">
                    <a:srgbClr val="000000">
                      <a:alpha val="43137"/>
                    </a:srgbClr>
                  </a:outerShdw>
                </a:effectLst>
              </a:rPr>
              <a:t>Arguments for Green Economy</a:t>
            </a:r>
            <a:r>
              <a:rPr lang="en-US" b="1" dirty="0" smtClean="0">
                <a:solidFill>
                  <a:schemeClr val="accent2"/>
                </a:solidFill>
              </a:rPr>
              <a:t> </a:t>
            </a:r>
            <a:endParaRPr lang="en-US" b="1" dirty="0">
              <a:solidFill>
                <a:schemeClr val="accent2"/>
              </a:solidFill>
            </a:endParaRPr>
          </a:p>
        </p:txBody>
      </p:sp>
      <p:sp>
        <p:nvSpPr>
          <p:cNvPr id="9" name="Content Placeholder 8"/>
          <p:cNvSpPr>
            <a:spLocks noGrp="1"/>
          </p:cNvSpPr>
          <p:nvPr>
            <p:ph idx="1"/>
          </p:nvPr>
        </p:nvSpPr>
        <p:spPr>
          <a:xfrm>
            <a:off x="405780" y="1124744"/>
            <a:ext cx="11449272" cy="5047456"/>
          </a:xfrm>
        </p:spPr>
        <p:txBody>
          <a:bodyPr>
            <a:normAutofit/>
          </a:bodyPr>
          <a:lstStyle/>
          <a:p>
            <a:pPr fontAlgn="base"/>
            <a:r>
              <a:rPr lang="en-US" sz="2000" dirty="0" smtClean="0"/>
              <a:t>Green economy potentially works towards decreasing environmental pollution, and thus improves the quality of soil, water and air and also protects environmental well-being.</a:t>
            </a:r>
          </a:p>
          <a:p>
            <a:pPr fontAlgn="base"/>
            <a:r>
              <a:rPr lang="en-US" sz="2000" dirty="0" smtClean="0"/>
              <a:t> Global warming, loss of biodiversity, deforestation, desertification, resource depletion can gradually be obstructed by implementing Green economy which will automatically save the earth and its animals from destruction as far as possible.</a:t>
            </a:r>
          </a:p>
          <a:p>
            <a:pPr fontAlgn="base"/>
            <a:r>
              <a:rPr lang="en-US" sz="2000" dirty="0" smtClean="0"/>
              <a:t>Economic growth is also enhanced due to the establishment of new markets for biofuels and renewable energy resources.</a:t>
            </a:r>
          </a:p>
          <a:p>
            <a:pPr fontAlgn="base"/>
            <a:r>
              <a:rPr lang="en-US" sz="2000" dirty="0" smtClean="0"/>
              <a:t> Establishment of new markets have potential to support international advantages when these new markets will invite funds through exports and also increase domestic sales.</a:t>
            </a:r>
          </a:p>
          <a:p>
            <a:pPr fontAlgn="base"/>
            <a:r>
              <a:rPr lang="en-US" sz="2000" dirty="0" smtClean="0"/>
              <a:t>Creation of more industries means more employment and more employment means more stable society as economically, the people will be secured.</a:t>
            </a:r>
            <a:endParaRPr lang="en-US" sz="2000" dirty="0"/>
          </a:p>
        </p:txBody>
      </p:sp>
    </p:spTree>
    <p:extLst>
      <p:ext uri="{BB962C8B-B14F-4D97-AF65-F5344CB8AC3E}">
        <p14:creationId xmlns:p14="http://schemas.microsoft.com/office/powerpoint/2010/main" val="255394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05780" y="1268760"/>
            <a:ext cx="11089232" cy="4968552"/>
          </a:xfrm>
        </p:spPr>
        <p:txBody>
          <a:bodyPr>
            <a:normAutofit fontScale="77500" lnSpcReduction="20000"/>
          </a:bodyPr>
          <a:lstStyle/>
          <a:p>
            <a:pPr>
              <a:lnSpc>
                <a:spcPct val="120000"/>
              </a:lnSpc>
            </a:pPr>
            <a:r>
              <a:rPr lang="en-US" sz="2600" dirty="0" smtClean="0"/>
              <a:t>Transition to Green economy is time consuming and will require constant vigilance and efforts, though the effort and time engaged in the process have a worthy outcome.</a:t>
            </a:r>
          </a:p>
          <a:p>
            <a:pPr>
              <a:lnSpc>
                <a:spcPct val="120000"/>
              </a:lnSpc>
            </a:pPr>
            <a:r>
              <a:rPr lang="en-US" sz="2600" dirty="0" smtClean="0"/>
              <a:t>Initially the costs of the goods can be very high because establishment of new green industries and their technologies will involve high expense.</a:t>
            </a:r>
          </a:p>
          <a:p>
            <a:pPr>
              <a:lnSpc>
                <a:spcPct val="120000"/>
              </a:lnSpc>
            </a:pPr>
            <a:r>
              <a:rPr lang="en-US" sz="2600" dirty="0" smtClean="0"/>
              <a:t> Green and environment friendly products are always more costly than the conventional goods.</a:t>
            </a:r>
          </a:p>
          <a:p>
            <a:pPr>
              <a:lnSpc>
                <a:spcPct val="120000"/>
              </a:lnSpc>
            </a:pPr>
            <a:r>
              <a:rPr lang="en-US" sz="2600" dirty="0" smtClean="0"/>
              <a:t>Hard Work, constant effort, extra time and more highly educated faculties will be demanded for the creation of and gradual increase in efficiency of new educational disciplines.</a:t>
            </a:r>
          </a:p>
          <a:p>
            <a:pPr>
              <a:lnSpc>
                <a:spcPct val="120000"/>
              </a:lnSpc>
            </a:pPr>
            <a:r>
              <a:rPr lang="en-US" sz="2600" dirty="0" smtClean="0"/>
              <a:t>New Inventions and discoveries will involve extensive researches which will cost large amount of investment by the government.</a:t>
            </a:r>
          </a:p>
          <a:p>
            <a:endParaRPr lang="en-US" dirty="0"/>
          </a:p>
        </p:txBody>
      </p:sp>
      <p:sp>
        <p:nvSpPr>
          <p:cNvPr id="6" name="Title 6"/>
          <p:cNvSpPr txBox="1">
            <a:spLocks/>
          </p:cNvSpPr>
          <p:nvPr/>
        </p:nvSpPr>
        <p:spPr>
          <a:xfrm>
            <a:off x="1217614" y="274638"/>
            <a:ext cx="9753600" cy="562074"/>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000" kern="1200" cap="all" baseline="0">
                <a:solidFill>
                  <a:schemeClr val="accent1">
                    <a:lumMod val="50000"/>
                  </a:schemeClr>
                </a:solidFill>
                <a:latin typeface="+mj-lt"/>
                <a:ea typeface="+mj-ea"/>
                <a:cs typeface="+mj-cs"/>
              </a:defRPr>
            </a:lvl1pPr>
          </a:lstStyle>
          <a:p>
            <a:r>
              <a:rPr lang="en-US" sz="2200" b="1" dirty="0" smtClean="0">
                <a:solidFill>
                  <a:schemeClr val="accent2"/>
                </a:solidFill>
                <a:effectLst>
                  <a:outerShdw blurRad="38100" dist="38100" dir="2700000" algn="tl">
                    <a:srgbClr val="000000">
                      <a:alpha val="43137"/>
                    </a:srgbClr>
                  </a:outerShdw>
                </a:effectLst>
              </a:rPr>
              <a:t>Arguments against Green Economy</a:t>
            </a:r>
            <a:r>
              <a:rPr lang="en-US" b="1" dirty="0" smtClean="0">
                <a:solidFill>
                  <a:schemeClr val="accent2"/>
                </a:solidFill>
              </a:rPr>
              <a:t> </a:t>
            </a:r>
            <a:endParaRPr lang="en-US" b="1" dirty="0">
              <a:solidFill>
                <a:schemeClr val="accent2"/>
              </a:solidFill>
            </a:endParaRPr>
          </a:p>
        </p:txBody>
      </p:sp>
    </p:spTree>
    <p:extLst>
      <p:ext uri="{BB962C8B-B14F-4D97-AF65-F5344CB8AC3E}">
        <p14:creationId xmlns:p14="http://schemas.microsoft.com/office/powerpoint/2010/main" val="404019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33278" y="1196752"/>
            <a:ext cx="9737935" cy="4975448"/>
          </a:xfrm>
        </p:spPr>
        <p:txBody>
          <a:bodyPr>
            <a:normAutofit lnSpcReduction="10000"/>
          </a:bodyPr>
          <a:lstStyle/>
          <a:p>
            <a:pPr marL="45720" indent="0">
              <a:buNone/>
            </a:pPr>
            <a:r>
              <a:rPr lang="en-US" dirty="0"/>
              <a:t>Green Capitalism fulfils </a:t>
            </a:r>
            <a:r>
              <a:rPr lang="en-US" dirty="0">
                <a:solidFill>
                  <a:srgbClr val="FF0000"/>
                </a:solidFill>
              </a:rPr>
              <a:t>3</a:t>
            </a:r>
            <a:r>
              <a:rPr lang="en-US" dirty="0"/>
              <a:t> of the </a:t>
            </a:r>
            <a:r>
              <a:rPr lang="en-US" dirty="0">
                <a:solidFill>
                  <a:schemeClr val="accent6">
                    <a:lumMod val="75000"/>
                  </a:schemeClr>
                </a:solidFill>
              </a:rPr>
              <a:t>SDGs 2015</a:t>
            </a:r>
          </a:p>
          <a:p>
            <a:r>
              <a:rPr lang="en-US" dirty="0" smtClean="0"/>
              <a:t>Goal </a:t>
            </a:r>
            <a:r>
              <a:rPr lang="en-US" dirty="0"/>
              <a:t>11- Sustainable Cities and </a:t>
            </a:r>
            <a:r>
              <a:rPr lang="en-US" dirty="0" smtClean="0"/>
              <a:t>Communities</a:t>
            </a:r>
          </a:p>
          <a:p>
            <a:pPr lvl="1"/>
            <a:r>
              <a:rPr lang="en-US" dirty="0" smtClean="0"/>
              <a:t>Cities </a:t>
            </a:r>
            <a:r>
              <a:rPr lang="en-US" dirty="0"/>
              <a:t>account for between 60 and 80 per cent of energy consumption and generate as much as 70per cent of human-induced greenhouse gas </a:t>
            </a:r>
            <a:r>
              <a:rPr lang="en-US" dirty="0" smtClean="0"/>
              <a:t>emissions: </a:t>
            </a:r>
            <a:r>
              <a:rPr lang="en-US" dirty="0">
                <a:solidFill>
                  <a:schemeClr val="accent6">
                    <a:lumMod val="75000"/>
                  </a:schemeClr>
                </a:solidFill>
              </a:rPr>
              <a:t>Make cities inclusive, safe, resilient and </a:t>
            </a:r>
            <a:r>
              <a:rPr lang="en-US" dirty="0" smtClean="0">
                <a:solidFill>
                  <a:schemeClr val="accent6">
                    <a:lumMod val="75000"/>
                  </a:schemeClr>
                </a:solidFill>
              </a:rPr>
              <a:t>sustainable</a:t>
            </a:r>
          </a:p>
          <a:p>
            <a:r>
              <a:rPr lang="en-US" dirty="0" smtClean="0"/>
              <a:t>Goal </a:t>
            </a:r>
            <a:r>
              <a:rPr lang="en-US" dirty="0"/>
              <a:t>12- Responsible Production and </a:t>
            </a:r>
            <a:r>
              <a:rPr lang="en-US" dirty="0" smtClean="0"/>
              <a:t>Consumption</a:t>
            </a:r>
          </a:p>
          <a:p>
            <a:pPr lvl="1"/>
            <a:r>
              <a:rPr lang="en-US" dirty="0"/>
              <a:t>is about doing more and better with less. It is also about decoupling economic growth from environmental degradation, increasing resource efficiency and promoting sustainable lifestyles</a:t>
            </a:r>
          </a:p>
          <a:p>
            <a:r>
              <a:rPr lang="en-US" dirty="0" smtClean="0"/>
              <a:t>Goal </a:t>
            </a:r>
            <a:r>
              <a:rPr lang="en-US" dirty="0"/>
              <a:t>13- Climate </a:t>
            </a:r>
            <a:r>
              <a:rPr lang="en-US" dirty="0" smtClean="0"/>
              <a:t>Action </a:t>
            </a:r>
          </a:p>
          <a:p>
            <a:pPr lvl="1"/>
            <a:r>
              <a:rPr lang="en-US" dirty="0"/>
              <a:t>Climate change is affecting every country on every continent. It is disrupting national economies and affecting lives. Weather patterns are changing, sea levels are rising, and weather events are becoming more </a:t>
            </a:r>
            <a:r>
              <a:rPr lang="en-US" dirty="0" smtClean="0"/>
              <a:t>extreme</a:t>
            </a:r>
            <a:r>
              <a:rPr lang="en-US" dirty="0"/>
              <a:t>. </a:t>
            </a:r>
            <a:r>
              <a:rPr lang="en-US" dirty="0">
                <a:solidFill>
                  <a:schemeClr val="accent6">
                    <a:lumMod val="75000"/>
                  </a:schemeClr>
                </a:solidFill>
              </a:rPr>
              <a:t>The Paris Agreement, adopted in </a:t>
            </a:r>
            <a:r>
              <a:rPr lang="en-US" dirty="0" smtClean="0">
                <a:solidFill>
                  <a:schemeClr val="accent6">
                    <a:lumMod val="75000"/>
                  </a:schemeClr>
                </a:solidFill>
              </a:rPr>
              <a:t>2015 </a:t>
            </a:r>
            <a:endParaRPr lang="en-US" dirty="0">
              <a:solidFill>
                <a:schemeClr val="accent6">
                  <a:lumMod val="75000"/>
                </a:schemeClr>
              </a:solidFill>
            </a:endParaRPr>
          </a:p>
        </p:txBody>
      </p:sp>
      <p:sp>
        <p:nvSpPr>
          <p:cNvPr id="2" name="Title 1"/>
          <p:cNvSpPr>
            <a:spLocks noGrp="1"/>
          </p:cNvSpPr>
          <p:nvPr>
            <p:ph type="title"/>
          </p:nvPr>
        </p:nvSpPr>
        <p:spPr>
          <a:xfrm>
            <a:off x="783524" y="332656"/>
            <a:ext cx="10637442" cy="620688"/>
          </a:xfrm>
        </p:spPr>
        <p:txBody>
          <a:bodyPr/>
          <a:lstStyle/>
          <a:p>
            <a:r>
              <a:rPr lang="en-US" sz="2000" b="1" dirty="0" smtClean="0">
                <a:solidFill>
                  <a:schemeClr val="accent2"/>
                </a:solidFill>
                <a:effectLst>
                  <a:outerShdw blurRad="38100" dist="38100" dir="2700000" algn="tl">
                    <a:srgbClr val="000000">
                      <a:alpha val="43137"/>
                    </a:srgbClr>
                  </a:outerShdw>
                </a:effectLst>
              </a:rPr>
              <a:t>Green Capitalism and Sustainable development.</a:t>
            </a:r>
            <a:r>
              <a:rPr lang="en-US" sz="2000" b="1" dirty="0" smtClean="0">
                <a:effectLst>
                  <a:outerShdw blurRad="38100" dist="38100" dir="2700000" algn="tl">
                    <a:srgbClr val="000000">
                      <a:alpha val="43137"/>
                    </a:srgbClr>
                  </a:outerShdw>
                </a:effectLst>
              </a:rPr>
              <a:t> </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00421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7614" y="274638"/>
            <a:ext cx="9753600" cy="634082"/>
          </a:xfrm>
        </p:spPr>
        <p:txBody>
          <a:bodyPr>
            <a:normAutofit/>
          </a:bodyPr>
          <a:lstStyle/>
          <a:p>
            <a:r>
              <a:rPr lang="en-US" sz="2000" b="1" dirty="0" smtClean="0">
                <a:solidFill>
                  <a:schemeClr val="accent2"/>
                </a:solidFill>
                <a:effectLst>
                  <a:outerShdw blurRad="38100" dist="38100" dir="2700000" algn="tl">
                    <a:srgbClr val="000000">
                      <a:alpha val="43137"/>
                    </a:srgbClr>
                  </a:outerShdw>
                </a:effectLst>
              </a:rPr>
              <a:t>Recommendation and conclusion </a:t>
            </a:r>
            <a:endParaRPr lang="en-US" sz="2000" b="1" dirty="0">
              <a:solidFill>
                <a:schemeClr val="accent2"/>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53852" y="1340768"/>
            <a:ext cx="10333741" cy="4896544"/>
          </a:xfrm>
        </p:spPr>
        <p:txBody>
          <a:bodyPr>
            <a:normAutofit fontScale="92500" lnSpcReduction="10000"/>
          </a:bodyPr>
          <a:lstStyle/>
          <a:p>
            <a:r>
              <a:rPr lang="en-US" dirty="0"/>
              <a:t>Deliberate policy and investment decisions will need to be taken </a:t>
            </a:r>
            <a:r>
              <a:rPr lang="en-US" dirty="0" smtClean="0"/>
              <a:t>by </a:t>
            </a:r>
            <a:r>
              <a:rPr lang="en-US" dirty="0"/>
              <a:t>governments to green </a:t>
            </a:r>
            <a:r>
              <a:rPr lang="en-US" dirty="0" smtClean="0"/>
              <a:t>their economies</a:t>
            </a:r>
          </a:p>
          <a:p>
            <a:r>
              <a:rPr lang="en-US" dirty="0"/>
              <a:t>Communications about a green economy should begin to go beyond thinking of it as just conventional green jobs, although the latter will remain, obviously, very important</a:t>
            </a:r>
            <a:r>
              <a:rPr lang="en-US" dirty="0" smtClean="0"/>
              <a:t>.</a:t>
            </a:r>
          </a:p>
          <a:p>
            <a:r>
              <a:rPr lang="en-US" dirty="0"/>
              <a:t>Further analytical work on the costs and benefits of various policy </a:t>
            </a:r>
            <a:r>
              <a:rPr lang="en-US" dirty="0" smtClean="0"/>
              <a:t>instruments and production materials </a:t>
            </a:r>
            <a:r>
              <a:rPr lang="en-US" dirty="0"/>
              <a:t>also needs to be carried </a:t>
            </a:r>
            <a:r>
              <a:rPr lang="en-US" dirty="0" smtClean="0"/>
              <a:t>out to mitigate for the price increase of green products </a:t>
            </a:r>
          </a:p>
          <a:p>
            <a:r>
              <a:rPr lang="en-US" dirty="0"/>
              <a:t>green growth will be based on a deepened collaboration with other </a:t>
            </a:r>
            <a:r>
              <a:rPr lang="en-US" dirty="0" smtClean="0"/>
              <a:t>international </a:t>
            </a:r>
            <a:r>
              <a:rPr lang="en-US" dirty="0" err="1" smtClean="0"/>
              <a:t>organisations</a:t>
            </a:r>
            <a:r>
              <a:rPr lang="en-US" dirty="0"/>
              <a:t>, including UN agencies, the World Bank and the Global Green Growth Institute, as well as a </a:t>
            </a:r>
            <a:r>
              <a:rPr lang="en-US" dirty="0" smtClean="0"/>
              <a:t>range of </a:t>
            </a:r>
            <a:r>
              <a:rPr lang="en-US" dirty="0"/>
              <a:t>stakeholders, to facilitate the exchange of experience and best practices, and to help promote </a:t>
            </a:r>
            <a:r>
              <a:rPr lang="en-US" dirty="0" smtClean="0"/>
              <a:t>international arrangements </a:t>
            </a:r>
            <a:r>
              <a:rPr lang="en-US" dirty="0"/>
              <a:t>that are conducive to greener growth in both developed and developing countries.</a:t>
            </a:r>
            <a:endParaRPr lang="en-US" dirty="0" smtClean="0"/>
          </a:p>
          <a:p>
            <a:endParaRPr lang="en-US" dirty="0"/>
          </a:p>
        </p:txBody>
      </p:sp>
    </p:spTree>
    <p:extLst>
      <p:ext uri="{BB962C8B-B14F-4D97-AF65-F5344CB8AC3E}">
        <p14:creationId xmlns:p14="http://schemas.microsoft.com/office/powerpoint/2010/main" val="329899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p:cNvSpPr txBox="1">
            <a:spLocks/>
          </p:cNvSpPr>
          <p:nvPr/>
        </p:nvSpPr>
        <p:spPr>
          <a:xfrm>
            <a:off x="1370014" y="427038"/>
            <a:ext cx="9753600" cy="70609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cap="all" baseline="0">
                <a:solidFill>
                  <a:schemeClr val="accent1">
                    <a:lumMod val="50000"/>
                  </a:schemeClr>
                </a:solidFill>
                <a:latin typeface="+mj-lt"/>
                <a:ea typeface="+mj-ea"/>
                <a:cs typeface="+mj-cs"/>
              </a:defRPr>
            </a:lvl1pPr>
          </a:lstStyle>
          <a:p>
            <a:r>
              <a:rPr lang="en-US" dirty="0" smtClean="0"/>
              <a:t>references</a:t>
            </a:r>
            <a:endParaRPr lang="en-US" dirty="0"/>
          </a:p>
        </p:txBody>
      </p:sp>
      <p:sp>
        <p:nvSpPr>
          <p:cNvPr id="10" name="Content Placeholder 2"/>
          <p:cNvSpPr>
            <a:spLocks noGrp="1"/>
          </p:cNvSpPr>
          <p:nvPr>
            <p:ph sz="half" idx="1"/>
          </p:nvPr>
        </p:nvSpPr>
        <p:spPr>
          <a:xfrm>
            <a:off x="1197868" y="1556792"/>
            <a:ext cx="10513168" cy="4343400"/>
          </a:xfrm>
        </p:spPr>
        <p:txBody>
          <a:bodyPr>
            <a:normAutofit/>
          </a:bodyPr>
          <a:lstStyle/>
          <a:p>
            <a:r>
              <a:rPr lang="en-US" dirty="0"/>
              <a:t>“Why capitalism is </a:t>
            </a:r>
            <a:r>
              <a:rPr lang="en-US" dirty="0" smtClean="0"/>
              <a:t>toxic to </a:t>
            </a:r>
            <a:r>
              <a:rPr lang="en-US" dirty="0"/>
              <a:t>the environment by </a:t>
            </a:r>
            <a:r>
              <a:rPr lang="en-US" dirty="0" err="1"/>
              <a:t>fred</a:t>
            </a:r>
            <a:r>
              <a:rPr lang="en-US" dirty="0"/>
              <a:t> </a:t>
            </a:r>
            <a:r>
              <a:rPr lang="en-US" dirty="0" err="1"/>
              <a:t>Magoff</a:t>
            </a:r>
            <a:r>
              <a:rPr lang="en-US" dirty="0"/>
              <a:t> </a:t>
            </a:r>
            <a:endParaRPr lang="en-US" dirty="0" smtClean="0"/>
          </a:p>
          <a:p>
            <a:r>
              <a:rPr lang="en-US" dirty="0"/>
              <a:t>http://politicsandthat.com/2014/05/13/capitalism-is-destroying-the-planet</a:t>
            </a:r>
            <a:r>
              <a:rPr lang="en-US" dirty="0" smtClean="0"/>
              <a:t>/</a:t>
            </a:r>
          </a:p>
          <a:p>
            <a:r>
              <a:rPr lang="en-US" dirty="0"/>
              <a:t>https://www.exeter.ac.uk/media/universityofexeter/research/microsites/exeterenergy/Corporations_and_Sustainable_Energy-_</a:t>
            </a:r>
            <a:r>
              <a:rPr lang="en-US" dirty="0" smtClean="0"/>
              <a:t>Kikelomo_O_Kila.pdf</a:t>
            </a:r>
          </a:p>
          <a:p>
            <a:r>
              <a:rPr lang="en-US" dirty="0"/>
              <a:t>https://</a:t>
            </a:r>
            <a:r>
              <a:rPr lang="en-US" dirty="0" smtClean="0"/>
              <a:t>www.un.org/sustainabledevelopment/</a:t>
            </a:r>
          </a:p>
          <a:p>
            <a:r>
              <a:rPr lang="en-US" dirty="0"/>
              <a:t>https://www.linkedin.com/pulse/green-economy-advantages-disadvantages-swikriti-sheela-nath</a:t>
            </a:r>
            <a:r>
              <a:rPr lang="en-US" dirty="0" smtClean="0"/>
              <a:t>/</a:t>
            </a:r>
          </a:p>
          <a:p>
            <a:endParaRPr lang="en-US" dirty="0"/>
          </a:p>
        </p:txBody>
      </p:sp>
    </p:spTree>
    <p:extLst>
      <p:ext uri="{BB962C8B-B14F-4D97-AF65-F5344CB8AC3E}">
        <p14:creationId xmlns:p14="http://schemas.microsoft.com/office/powerpoint/2010/main" val="373235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852" y="2420888"/>
            <a:ext cx="9753600" cy="1325562"/>
          </a:xfrm>
        </p:spPr>
        <p:txBody>
          <a:bodyPr/>
          <a:lstStyle/>
          <a:p>
            <a:pPr algn="ctr"/>
            <a:r>
              <a:rPr lang="en-US" dirty="0" smtClean="0"/>
              <a:t>Thank You</a:t>
            </a:r>
            <a:endParaRPr lang="en-US" dirty="0"/>
          </a:p>
        </p:txBody>
      </p:sp>
    </p:spTree>
    <p:extLst>
      <p:ext uri="{BB962C8B-B14F-4D97-AF65-F5344CB8AC3E}">
        <p14:creationId xmlns:p14="http://schemas.microsoft.com/office/powerpoint/2010/main" val="119466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World country report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1">
          <a:schemeClr val="accent1"/>
        </a:lnRef>
        <a:fillRef idx="2">
          <a:schemeClr val="accent1"/>
        </a:fillRef>
        <a:effectRef idx="1">
          <a:schemeClr val="accent1"/>
        </a:effectRef>
        <a:fontRef idx="minor">
          <a:schemeClr val="dk1"/>
        </a:fontRef>
      </a:style>
    </a:spDef>
    <a:lnDef>
      <a:spPr>
        <a:ln/>
      </a:spPr>
      <a:bodyPr/>
      <a:lstStyle/>
      <a:style>
        <a:lnRef idx="3">
          <a:schemeClr val="accent1"/>
        </a:lnRef>
        <a:fillRef idx="0">
          <a:schemeClr val="accent1"/>
        </a:fillRef>
        <a:effectRef idx="2">
          <a:schemeClr val="accent1"/>
        </a:effectRef>
        <a:fontRef idx="minor">
          <a:schemeClr val="tx1"/>
        </a:fontRef>
      </a:style>
    </a:lnDef>
    <a:txDef>
      <a:spPr>
        <a:noFill/>
        <a:ln>
          <a:solidFill>
            <a:schemeClr val="bg2"/>
          </a:solidFill>
        </a:ln>
      </a:spPr>
      <a:bodyPr wrap="none" rtlCol="0">
        <a:spAutoFit/>
      </a:bodyPr>
      <a:lstStyle>
        <a:defPPr>
          <a:lnSpc>
            <a:spcPct val="90000"/>
          </a:lnSpc>
          <a:defRPr sz="2400" dirty="0" err="1" smtClean="0"/>
        </a:defPPr>
      </a:lstStyle>
    </a:txDef>
  </a:objectDefaults>
  <a:extraClrSchemeLst/>
  <a:extLst>
    <a:ext uri="{05A4C25C-085E-4340-85A3-A5531E510DB2}">
      <thm15:themeFamily xmlns:thm15="http://schemas.microsoft.com/office/thememl/2012/main" name="World country report presentation.potx" id="{FF082492-D6CE-444E-B3E8-FB131EDFAC53}" vid="{71BD5CC8-96B3-46A6-8835-37741E8965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World country report presentation</Template>
  <TotalTime>1152</TotalTime>
  <Words>1184</Words>
  <Application>Microsoft Office PowerPoint</Application>
  <PresentationFormat>Custom</PresentationFormat>
  <Paragraphs>85</Paragraphs>
  <Slides>12</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Century Gothic</vt:lpstr>
      <vt:lpstr>World country report presentation</vt:lpstr>
      <vt:lpstr>Green Capitalism; A tool for sustainable development</vt:lpstr>
      <vt:lpstr>Content</vt:lpstr>
      <vt:lpstr>Definitions of Capitalism </vt:lpstr>
      <vt:lpstr>Capitalism and its environmental impact </vt:lpstr>
      <vt:lpstr>Green Capitalism Defined </vt:lpstr>
      <vt:lpstr>Success stories</vt:lpstr>
      <vt:lpstr>Arguments for Green Economy </vt:lpstr>
      <vt:lpstr>PowerPoint Presentation</vt:lpstr>
      <vt:lpstr>Green Capitalism and Sustainable development. </vt:lpstr>
      <vt:lpstr>Recommendation and conclusion </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Capitalism, A tool for sustainable development</dc:title>
  <dc:creator>SRADeV Nigeria</dc:creator>
  <cp:lastModifiedBy>SRADeV Nigeria</cp:lastModifiedBy>
  <cp:revision>40</cp:revision>
  <dcterms:created xsi:type="dcterms:W3CDTF">2021-04-29T17:52:59Z</dcterms:created>
  <dcterms:modified xsi:type="dcterms:W3CDTF">2021-05-07T12:45:31Z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74068500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